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23"/>
  </p:notesMasterIdLst>
  <p:sldIdLst>
    <p:sldId id="259" r:id="rId2"/>
    <p:sldId id="265" r:id="rId3"/>
    <p:sldId id="290" r:id="rId4"/>
    <p:sldId id="275" r:id="rId5"/>
    <p:sldId id="266" r:id="rId6"/>
    <p:sldId id="274" r:id="rId7"/>
    <p:sldId id="267" r:id="rId8"/>
    <p:sldId id="276" r:id="rId9"/>
    <p:sldId id="277" r:id="rId10"/>
    <p:sldId id="268" r:id="rId11"/>
    <p:sldId id="297" r:id="rId12"/>
    <p:sldId id="279" r:id="rId13"/>
    <p:sldId id="269" r:id="rId14"/>
    <p:sldId id="283" r:id="rId15"/>
    <p:sldId id="282" r:id="rId16"/>
    <p:sldId id="294" r:id="rId17"/>
    <p:sldId id="295" r:id="rId18"/>
    <p:sldId id="270" r:id="rId19"/>
    <p:sldId id="287" r:id="rId20"/>
    <p:sldId id="271" r:id="rId21"/>
    <p:sldId id="272" r:id="rId22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4" orient="horz" pos="4088" userDrawn="1">
          <p15:clr>
            <a:srgbClr val="A4A3A4"/>
          </p15:clr>
        </p15:guide>
        <p15:guide id="5" pos="57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牛浩轩" initials="牛浩轩" lastIdx="0" clrIdx="0">
    <p:extLst>
      <p:ext uri="{19B8F6BF-5375-455C-9EA6-DF929625EA0E}">
        <p15:presenceInfo xmlns:p15="http://schemas.microsoft.com/office/powerpoint/2012/main" userId="22f42663d66dd68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 autoAdjust="0"/>
    <p:restoredTop sz="94303" autoAdjust="0"/>
  </p:normalViewPr>
  <p:slideViewPr>
    <p:cSldViewPr snapToGrid="0" snapToObjects="1">
      <p:cViewPr varScale="1">
        <p:scale>
          <a:sx n="71" d="100"/>
          <a:sy n="71" d="100"/>
        </p:scale>
        <p:origin x="642" y="72"/>
      </p:cViewPr>
      <p:guideLst>
        <p:guide pos="3840"/>
        <p:guide orient="horz" pos="2160"/>
        <p:guide orient="horz" pos="232"/>
        <p:guide orient="horz" pos="4088"/>
        <p:guide pos="57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C402A-535D-4B60-85C4-B13B500DCB10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AB1B48-14C7-4F58-9786-FECDA21BE3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3163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AB1B48-14C7-4F58-9786-FECDA21BE30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350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6556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/>
        </p:blipFill>
        <p:spPr>
          <a:xfrm>
            <a:off x="3882314" y="1181451"/>
            <a:ext cx="4495104" cy="449510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72364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22049" r="54675" b="21936"/>
          <a:stretch/>
        </p:blipFill>
        <p:spPr>
          <a:xfrm>
            <a:off x="952455" y="-12701"/>
            <a:ext cx="1049298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975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/>
        </p:blipFill>
        <p:spPr>
          <a:xfrm>
            <a:off x="8015258" y="-12700"/>
            <a:ext cx="4189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075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/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01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54115" t="20375" r="25555" b="20378"/>
          <a:stretch/>
        </p:blipFill>
        <p:spPr>
          <a:xfrm>
            <a:off x="7739212" y="0"/>
            <a:ext cx="4452788" cy="686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27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79" r:id="rId3"/>
    <p:sldLayoutId id="2147483680" r:id="rId4"/>
    <p:sldLayoutId id="2147483681" r:id="rId5"/>
    <p:sldLayoutId id="2147483682" r:id="rId6"/>
    <p:sldLayoutId id="2147483662" r:id="rId7"/>
    <p:sldLayoutId id="214748366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728207" y="2104916"/>
            <a:ext cx="44935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b="1" dirty="0" smtClean="0"/>
              <a:t>幼儿园网站建设</a:t>
            </a:r>
            <a:endParaRPr lang="en-US" altLang="zh-CN" sz="4800" b="1" dirty="0"/>
          </a:p>
        </p:txBody>
      </p:sp>
      <p:sp>
        <p:nvSpPr>
          <p:cNvPr id="13" name="矩形 12"/>
          <p:cNvSpPr/>
          <p:nvPr/>
        </p:nvSpPr>
        <p:spPr>
          <a:xfrm>
            <a:off x="1089212" y="4059446"/>
            <a:ext cx="2420471" cy="1446341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指导</a:t>
            </a:r>
            <a:r>
              <a:rPr lang="zh-CN" altLang="en-US" b="1" dirty="0" smtClean="0">
                <a:solidFill>
                  <a:schemeClr val="tx1"/>
                </a:solidFill>
              </a:rPr>
              <a:t>老师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pPr algn="ctr"/>
            <a:endParaRPr lang="en-US" altLang="zh-CN" b="1" dirty="0" smtClean="0">
              <a:solidFill>
                <a:schemeClr val="tx1"/>
              </a:solidFill>
            </a:endParaRPr>
          </a:p>
          <a:p>
            <a:pPr algn="ctr"/>
            <a:r>
              <a:rPr lang="zh-CN" altLang="en-US" b="1" dirty="0" smtClean="0">
                <a:solidFill>
                  <a:schemeClr val="tx1"/>
                </a:solidFill>
              </a:rPr>
              <a:t>郑豪老师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655425" y="4059446"/>
            <a:ext cx="2532529" cy="1446341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 smtClean="0">
                <a:solidFill>
                  <a:schemeClr val="tx1"/>
                </a:solidFill>
              </a:rPr>
              <a:t>报告人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pPr algn="ctr"/>
            <a:endParaRPr lang="en-US" altLang="zh-CN" b="1" dirty="0" smtClean="0">
              <a:solidFill>
                <a:schemeClr val="tx1"/>
              </a:solidFill>
            </a:endParaRPr>
          </a:p>
          <a:p>
            <a:pPr algn="ctr"/>
            <a:r>
              <a:rPr lang="zh-CN" altLang="en-US" b="1" dirty="0" smtClean="0">
                <a:solidFill>
                  <a:schemeClr val="tx1"/>
                </a:solidFill>
              </a:rPr>
              <a:t>牛浩轩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634077" y="430919"/>
            <a:ext cx="4716546" cy="859386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 b="1" dirty="0" smtClean="0">
                <a:solidFill>
                  <a:schemeClr val="tx1"/>
                </a:solidFill>
              </a:rPr>
              <a:t>太原理工大学</a:t>
            </a:r>
            <a:endParaRPr lang="en-US" altLang="zh-CN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12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94927" y="3280457"/>
            <a:ext cx="3602146" cy="880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sz="4400" b="1" dirty="0">
                <a:latin typeface="+mj-lt"/>
                <a:ea typeface="微软雅黑" charset="0"/>
              </a:rPr>
              <a:t>PART</a:t>
            </a:r>
            <a:r>
              <a:rPr lang="zh-CN" altLang="en-US" sz="4400" b="1" dirty="0">
                <a:latin typeface="+mj-lt"/>
                <a:ea typeface="微软雅黑" charset="0"/>
              </a:rPr>
              <a:t> </a:t>
            </a:r>
            <a:r>
              <a:rPr lang="en-US" altLang="zh-CN" sz="4400" b="1" dirty="0" smtClean="0">
                <a:latin typeface="+mj-lt"/>
                <a:ea typeface="微软雅黑" charset="0"/>
              </a:rPr>
              <a:t>4</a:t>
            </a:r>
            <a:endParaRPr lang="en-US" altLang="zh-CN" sz="4400" b="1" dirty="0">
              <a:latin typeface="+mj-lt"/>
              <a:ea typeface="微软雅黑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36733" y="2417412"/>
            <a:ext cx="4318534" cy="117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6000" dirty="0">
                <a:latin typeface="+mj-lt"/>
                <a:ea typeface="微软雅黑" charset="0"/>
              </a:rPr>
              <a:t>系统需求</a:t>
            </a:r>
          </a:p>
        </p:txBody>
      </p:sp>
      <p:sp>
        <p:nvSpPr>
          <p:cNvPr id="4" name="矩形 3"/>
          <p:cNvSpPr/>
          <p:nvPr/>
        </p:nvSpPr>
        <p:spPr>
          <a:xfrm>
            <a:off x="4889817" y="4139690"/>
            <a:ext cx="2412366" cy="11334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</p:spTree>
    <p:extLst>
      <p:ext uri="{BB962C8B-B14F-4D97-AF65-F5344CB8AC3E}">
        <p14:creationId xmlns:p14="http://schemas.microsoft.com/office/powerpoint/2010/main" val="1550049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0523"/>
            <a:ext cx="18748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 smtClean="0"/>
              <a:t>PART TWO </a:t>
            </a:r>
            <a:r>
              <a:rPr lang="zh-CN" altLang="en-US" sz="1400" b="1" dirty="0" smtClean="0"/>
              <a:t>论文</a:t>
            </a:r>
            <a:r>
              <a:rPr lang="zh-CN" altLang="en-US" sz="1400" b="1" dirty="0"/>
              <a:t>结构</a:t>
            </a:r>
          </a:p>
        </p:txBody>
      </p:sp>
      <p:sp>
        <p:nvSpPr>
          <p:cNvPr id="3" name="椭圆 2"/>
          <p:cNvSpPr/>
          <p:nvPr/>
        </p:nvSpPr>
        <p:spPr>
          <a:xfrm>
            <a:off x="1822608" y="157740"/>
            <a:ext cx="130917" cy="113341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sp>
        <p:nvSpPr>
          <p:cNvPr id="8" name="矩形 7"/>
          <p:cNvSpPr/>
          <p:nvPr/>
        </p:nvSpPr>
        <p:spPr>
          <a:xfrm>
            <a:off x="2245757" y="4626454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/>
              <a:t>前端网页</a:t>
            </a:r>
            <a:endParaRPr lang="zh-CN" altLang="en-US" sz="3200" b="1" dirty="0"/>
          </a:p>
        </p:txBody>
      </p:sp>
      <p:sp>
        <p:nvSpPr>
          <p:cNvPr id="9" name="矩形 8"/>
          <p:cNvSpPr/>
          <p:nvPr/>
        </p:nvSpPr>
        <p:spPr>
          <a:xfrm>
            <a:off x="1124780" y="5258540"/>
            <a:ext cx="4068093" cy="117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dirty="0" smtClean="0">
                <a:latin typeface="微软雅黑" charset="0"/>
                <a:ea typeface="微软雅黑" charset="0"/>
              </a:rPr>
              <a:t>目标人群是想要了解信息的家长与教育局的领导等。要求页面美观大方，响应速度快。所以页面以美观为主。</a:t>
            </a:r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143570" y="4626453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 smtClean="0"/>
              <a:t>后台功能</a:t>
            </a:r>
            <a:endParaRPr lang="zh-CN" altLang="en-US" sz="3200" b="1" dirty="0"/>
          </a:p>
        </p:txBody>
      </p:sp>
      <p:sp>
        <p:nvSpPr>
          <p:cNvPr id="13" name="矩形 12"/>
          <p:cNvSpPr/>
          <p:nvPr/>
        </p:nvSpPr>
        <p:spPr>
          <a:xfrm>
            <a:off x="7228082" y="5258539"/>
            <a:ext cx="3657116" cy="117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dirty="0" smtClean="0">
                <a:latin typeface="微软雅黑" charset="0"/>
                <a:ea typeface="微软雅黑" charset="0"/>
              </a:rPr>
              <a:t>目标人群是使用系统的用户。要求功能完善，系统可用性，易用性和耐用性好。以实用方便为主。</a:t>
            </a:r>
            <a:endParaRPr lang="zh-CN" altLang="en-US" dirty="0">
              <a:latin typeface="微软雅黑" charset="0"/>
              <a:ea typeface="微软雅黑" charset="0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67" y="1286266"/>
            <a:ext cx="5635957" cy="2910509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3158" y="1286266"/>
            <a:ext cx="5598401" cy="291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7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0523"/>
            <a:ext cx="15506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 smtClean="0"/>
              <a:t>PART 4 </a:t>
            </a:r>
            <a:r>
              <a:rPr lang="zh-CN" altLang="en-US" sz="1400" b="1" dirty="0" smtClean="0"/>
              <a:t>需求分析</a:t>
            </a:r>
            <a:endParaRPr lang="zh-CN" altLang="en-US" sz="1400" b="1" dirty="0"/>
          </a:p>
        </p:txBody>
      </p:sp>
      <p:sp>
        <p:nvSpPr>
          <p:cNvPr id="3" name="椭圆 2"/>
          <p:cNvSpPr/>
          <p:nvPr/>
        </p:nvSpPr>
        <p:spPr>
          <a:xfrm>
            <a:off x="1953525" y="157740"/>
            <a:ext cx="130917" cy="113341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887612"/>
              </p:ext>
            </p:extLst>
          </p:nvPr>
        </p:nvGraphicFramePr>
        <p:xfrm>
          <a:off x="726140" y="1587602"/>
          <a:ext cx="7506636" cy="3474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1106">
                  <a:extLst>
                    <a:ext uri="{9D8B030D-6E8A-4147-A177-3AD203B41FA5}">
                      <a16:colId xmlns="" xmlns:a16="http://schemas.microsoft.com/office/drawing/2014/main" val="14830518"/>
                    </a:ext>
                  </a:extLst>
                </a:gridCol>
                <a:gridCol w="1251106">
                  <a:extLst>
                    <a:ext uri="{9D8B030D-6E8A-4147-A177-3AD203B41FA5}">
                      <a16:colId xmlns="" xmlns:a16="http://schemas.microsoft.com/office/drawing/2014/main" val="1306310516"/>
                    </a:ext>
                  </a:extLst>
                </a:gridCol>
                <a:gridCol w="1251106">
                  <a:extLst>
                    <a:ext uri="{9D8B030D-6E8A-4147-A177-3AD203B41FA5}">
                      <a16:colId xmlns="" xmlns:a16="http://schemas.microsoft.com/office/drawing/2014/main" val="764643663"/>
                    </a:ext>
                  </a:extLst>
                </a:gridCol>
                <a:gridCol w="1251106">
                  <a:extLst>
                    <a:ext uri="{9D8B030D-6E8A-4147-A177-3AD203B41FA5}">
                      <a16:colId xmlns="" xmlns:a16="http://schemas.microsoft.com/office/drawing/2014/main" val="395337221"/>
                    </a:ext>
                  </a:extLst>
                </a:gridCol>
                <a:gridCol w="1251106">
                  <a:extLst>
                    <a:ext uri="{9D8B030D-6E8A-4147-A177-3AD203B41FA5}">
                      <a16:colId xmlns="" xmlns:a16="http://schemas.microsoft.com/office/drawing/2014/main" val="3835576740"/>
                    </a:ext>
                  </a:extLst>
                </a:gridCol>
                <a:gridCol w="1251106"/>
              </a:tblGrid>
              <a:tr h="1035922">
                <a:tc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页面要求</a:t>
                      </a:r>
                      <a:endParaRPr lang="en-US" altLang="zh-CN" sz="1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登录</a:t>
                      </a:r>
                      <a:r>
                        <a:rPr lang="en-US" altLang="zh-CN" sz="1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/</a:t>
                      </a:r>
                      <a:r>
                        <a:rPr lang="zh-CN" altLang="en-US" sz="1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注册</a:t>
                      </a:r>
                      <a:endParaRPr lang="en-US" altLang="zh-CN" sz="1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sz="1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公告管理</a:t>
                      </a:r>
                      <a:endParaRPr lang="en-US" altLang="zh-CN" sz="1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  <a:p>
                      <a:pPr algn="ctr"/>
                      <a:endParaRPr lang="en-US" altLang="zh-CN" sz="1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人员调配</a:t>
                      </a:r>
                      <a:endParaRPr lang="en-US" altLang="zh-CN" sz="1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招生权</a:t>
                      </a:r>
                      <a:endParaRPr lang="en-US" altLang="zh-CN" sz="1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28566470"/>
                  </a:ext>
                </a:extLst>
              </a:tr>
              <a:tr h="60952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管理层</a:t>
                      </a:r>
                      <a:endParaRPr lang="en-US" altLang="zh-CN" sz="1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√</a:t>
                      </a:r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√</a:t>
                      </a:r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√</a:t>
                      </a:r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√</a:t>
                      </a:r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√</a:t>
                      </a:r>
                      <a:endParaRPr lang="zh-CN" altLang="en-US" sz="2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27475679"/>
                  </a:ext>
                </a:extLst>
              </a:tr>
              <a:tr h="609522">
                <a:tc>
                  <a:txBody>
                    <a:bodyPr/>
                    <a:lstStyle/>
                    <a:p>
                      <a:pPr marL="0" marR="0" indent="0" algn="ctr" defTabSz="11620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cs typeface="Segoe UI Light" pitchFamily="34" charset="0"/>
                        </a:rPr>
                        <a:t>教师</a:t>
                      </a:r>
                      <a:endParaRPr lang="en-US" altLang="zh-CN" sz="1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cs typeface="Segoe UI Light" pitchFamily="34" charset="0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√</a:t>
                      </a:r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√</a:t>
                      </a:r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√</a:t>
                      </a:r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20837829"/>
                  </a:ext>
                </a:extLst>
              </a:tr>
              <a:tr h="609522">
                <a:tc>
                  <a:txBody>
                    <a:bodyPr/>
                    <a:lstStyle/>
                    <a:p>
                      <a:pPr marL="0" marR="0" indent="0" algn="ctr" defTabSz="11620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cs typeface="Segoe UI Light" pitchFamily="34" charset="0"/>
                        </a:rPr>
                        <a:t>家长</a:t>
                      </a:r>
                      <a:endParaRPr lang="en-US" altLang="zh-CN" sz="1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cs typeface="Segoe UI Light" pitchFamily="34" charset="0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√</a:t>
                      </a:r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√</a:t>
                      </a:r>
                      <a:endParaRPr lang="zh-CN" altLang="en-US" sz="2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91716858"/>
                  </a:ext>
                </a:extLst>
              </a:tr>
              <a:tr h="609522">
                <a:tc>
                  <a:txBody>
                    <a:bodyPr/>
                    <a:lstStyle/>
                    <a:p>
                      <a:pPr marL="0" marR="0" indent="0" algn="ctr" defTabSz="11620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cs typeface="Segoe UI Light" pitchFamily="34" charset="0"/>
                        </a:rPr>
                        <a:t>游客</a:t>
                      </a:r>
                      <a:endParaRPr lang="en-US" altLang="zh-CN" sz="1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cs typeface="Segoe UI Light" pitchFamily="34" charset="0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</a:rPr>
                        <a:t>√</a:t>
                      </a:r>
                      <a:endParaRPr lang="zh-CN" altLang="en-US" sz="2800" b="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</a:endParaRPr>
                    </a:p>
                  </a:txBody>
                  <a:tcPr marL="85620" marR="85620" marT="42810" marB="4281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09081677"/>
                  </a:ext>
                </a:extLst>
              </a:tr>
            </a:tbl>
          </a:graphicData>
        </a:graphic>
      </p:graphicFrame>
      <p:grpSp>
        <p:nvGrpSpPr>
          <p:cNvPr id="4" name="组合 3"/>
          <p:cNvGrpSpPr/>
          <p:nvPr/>
        </p:nvGrpSpPr>
        <p:grpSpPr>
          <a:xfrm>
            <a:off x="3608491" y="690984"/>
            <a:ext cx="1896037" cy="504802"/>
            <a:chOff x="3281081" y="368300"/>
            <a:chExt cx="1896037" cy="504802"/>
          </a:xfrm>
        </p:grpSpPr>
        <p:grpSp>
          <p:nvGrpSpPr>
            <p:cNvPr id="11" name="组合 10"/>
            <p:cNvGrpSpPr/>
            <p:nvPr/>
          </p:nvGrpSpPr>
          <p:grpSpPr>
            <a:xfrm>
              <a:off x="3281081" y="368300"/>
              <a:ext cx="1896037" cy="504802"/>
              <a:chOff x="1170200" y="1009634"/>
              <a:chExt cx="3977721" cy="934635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1170200" y="1045635"/>
                <a:ext cx="3940491" cy="872065"/>
              </a:xfrm>
              <a:prstGeom prst="rect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5075921" y="1872269"/>
                <a:ext cx="72000" cy="72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5074692" y="1009634"/>
                <a:ext cx="72000" cy="72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3635530" y="43858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业务需求</a:t>
              </a:r>
            </a:p>
          </p:txBody>
        </p:sp>
      </p:grpSp>
      <p:sp>
        <p:nvSpPr>
          <p:cNvPr id="18" name="矩形 17"/>
          <p:cNvSpPr/>
          <p:nvPr/>
        </p:nvSpPr>
        <p:spPr>
          <a:xfrm>
            <a:off x="959621" y="5331371"/>
            <a:ext cx="7193779" cy="787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 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     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系统的所有实现均来源于管理层，即管理层拥有最大权限。人员调配包括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学生管理、教师管理。招生仅仅有管理层可对其增删改查等。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507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94927" y="3280457"/>
            <a:ext cx="3602146" cy="880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sz="4400" b="1" dirty="0">
                <a:latin typeface="+mj-lt"/>
                <a:ea typeface="微软雅黑" charset="0"/>
              </a:rPr>
              <a:t>PART </a:t>
            </a:r>
            <a:r>
              <a:rPr lang="en-US" altLang="zh-CN" sz="4400" b="1" dirty="0" smtClean="0">
                <a:latin typeface="+mj-lt"/>
                <a:ea typeface="微软雅黑" charset="0"/>
              </a:rPr>
              <a:t>5</a:t>
            </a:r>
            <a:endParaRPr lang="en-US" altLang="zh-CN" sz="4400" b="1" dirty="0">
              <a:latin typeface="+mj-lt"/>
              <a:ea typeface="微软雅黑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36733" y="2417412"/>
            <a:ext cx="4318534" cy="117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6000" dirty="0" smtClean="0">
                <a:latin typeface="+mj-lt"/>
                <a:ea typeface="微软雅黑" charset="0"/>
              </a:rPr>
              <a:t>系统设计</a:t>
            </a:r>
            <a:endParaRPr lang="zh-CN" altLang="en-US" sz="6000" dirty="0">
              <a:latin typeface="+mj-lt"/>
              <a:ea typeface="微软雅黑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89817" y="4139690"/>
            <a:ext cx="2412366" cy="11334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</p:spTree>
    <p:extLst>
      <p:ext uri="{BB962C8B-B14F-4D97-AF65-F5344CB8AC3E}">
        <p14:creationId xmlns:p14="http://schemas.microsoft.com/office/powerpoint/2010/main" val="19786030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073" y="2137309"/>
            <a:ext cx="7151832" cy="384590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60523"/>
            <a:ext cx="190975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 smtClean="0"/>
              <a:t>PART 5 </a:t>
            </a:r>
            <a:r>
              <a:rPr lang="zh-CN" altLang="en-US" sz="1400" b="1" dirty="0" smtClean="0"/>
              <a:t>系统模块设计</a:t>
            </a:r>
            <a:endParaRPr lang="zh-CN" altLang="en-US" sz="1400" b="1" dirty="0"/>
          </a:p>
        </p:txBody>
      </p:sp>
      <p:sp>
        <p:nvSpPr>
          <p:cNvPr id="3" name="椭圆 2"/>
          <p:cNvSpPr/>
          <p:nvPr/>
        </p:nvSpPr>
        <p:spPr>
          <a:xfrm>
            <a:off x="1886619" y="157740"/>
            <a:ext cx="130917" cy="11334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sp>
        <p:nvSpPr>
          <p:cNvPr id="10" name="矩形 9"/>
          <p:cNvSpPr/>
          <p:nvPr/>
        </p:nvSpPr>
        <p:spPr>
          <a:xfrm>
            <a:off x="2260981" y="842385"/>
            <a:ext cx="4960090" cy="76944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系统高层用例图</a:t>
            </a:r>
            <a:endParaRPr lang="zh-CN" altLang="en-US" sz="4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5242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0523"/>
            <a:ext cx="19241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/>
              <a:t>PART 5 </a:t>
            </a:r>
            <a:r>
              <a:rPr lang="zh-CN" altLang="en-US" sz="1400" b="1" dirty="0"/>
              <a:t>系统模块设计</a:t>
            </a:r>
          </a:p>
        </p:txBody>
      </p:sp>
      <p:sp>
        <p:nvSpPr>
          <p:cNvPr id="3" name="椭圆 2"/>
          <p:cNvSpPr/>
          <p:nvPr/>
        </p:nvSpPr>
        <p:spPr>
          <a:xfrm>
            <a:off x="1886619" y="157740"/>
            <a:ext cx="130917" cy="11334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grpSp>
        <p:nvGrpSpPr>
          <p:cNvPr id="24" name="组合 23"/>
          <p:cNvGrpSpPr/>
          <p:nvPr/>
        </p:nvGrpSpPr>
        <p:grpSpPr>
          <a:xfrm>
            <a:off x="588153" y="1944605"/>
            <a:ext cx="11367235" cy="4236061"/>
            <a:chOff x="291366" y="788158"/>
            <a:chExt cx="11367235" cy="423606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/>
            <a:srcRect r="1012" b="1540"/>
            <a:stretch/>
          </p:blipFill>
          <p:spPr>
            <a:xfrm>
              <a:off x="291366" y="788158"/>
              <a:ext cx="11367235" cy="4226472"/>
            </a:xfrm>
            <a:prstGeom prst="rect">
              <a:avLst/>
            </a:prstGeom>
          </p:spPr>
        </p:pic>
        <p:sp>
          <p:nvSpPr>
            <p:cNvPr id="18" name="矩形 17"/>
            <p:cNvSpPr/>
            <p:nvPr/>
          </p:nvSpPr>
          <p:spPr>
            <a:xfrm>
              <a:off x="9607388" y="4910878"/>
              <a:ext cx="1638300" cy="11334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588153" y="4901290"/>
              <a:ext cx="1638300" cy="113341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3358791" y="4901289"/>
              <a:ext cx="1638300" cy="113341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6566856" y="4910878"/>
              <a:ext cx="1638300" cy="113341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5" name="矩形 24"/>
          <p:cNvSpPr/>
          <p:nvPr/>
        </p:nvSpPr>
        <p:spPr>
          <a:xfrm>
            <a:off x="3814589" y="812792"/>
            <a:ext cx="434766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4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系 统 模 块 设 计</a:t>
            </a:r>
            <a:endParaRPr lang="zh-CN" altLang="en-US" sz="44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2968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0523"/>
            <a:ext cx="19241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/>
              <a:t>PART 5 </a:t>
            </a:r>
            <a:r>
              <a:rPr lang="zh-CN" altLang="en-US" sz="1400" b="1" dirty="0"/>
              <a:t>系统模块设计</a:t>
            </a:r>
          </a:p>
        </p:txBody>
      </p:sp>
      <p:sp>
        <p:nvSpPr>
          <p:cNvPr id="3" name="椭圆 2"/>
          <p:cNvSpPr/>
          <p:nvPr/>
        </p:nvSpPr>
        <p:spPr>
          <a:xfrm>
            <a:off x="1886619" y="157740"/>
            <a:ext cx="130917" cy="11334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sp>
        <p:nvSpPr>
          <p:cNvPr id="25" name="矩形 24"/>
          <p:cNvSpPr/>
          <p:nvPr/>
        </p:nvSpPr>
        <p:spPr>
          <a:xfrm>
            <a:off x="588153" y="881896"/>
            <a:ext cx="341632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系统数据库设计</a:t>
            </a:r>
            <a:endParaRPr lang="zh-CN" altLang="en-US" sz="36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483177" y="258843"/>
            <a:ext cx="295465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系统架构</a:t>
            </a:r>
            <a:r>
              <a:rPr lang="zh-CN" altLang="en-US" sz="36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设计</a:t>
            </a:r>
            <a:endParaRPr lang="zh-CN" altLang="en-US" sz="36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r="10158"/>
          <a:stretch/>
        </p:blipFill>
        <p:spPr>
          <a:xfrm>
            <a:off x="248261" y="1788459"/>
            <a:ext cx="5291927" cy="457199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63449" y="2262586"/>
            <a:ext cx="1125964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dirty="0"/>
              <a:t>人员管理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0" y="2948386"/>
            <a:ext cx="212643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>
            <a:stCxn id="7" idx="2"/>
          </p:cNvCxnSpPr>
          <p:nvPr/>
        </p:nvCxnSpPr>
        <p:spPr>
          <a:xfrm>
            <a:off x="2126431" y="2631918"/>
            <a:ext cx="0" cy="3183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689413" y="3319532"/>
            <a:ext cx="1125964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dirty="0"/>
              <a:t>公告</a:t>
            </a:r>
            <a:r>
              <a:rPr lang="zh-CN" altLang="en-US" dirty="0" smtClean="0"/>
              <a:t>管理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-101126" y="3504198"/>
            <a:ext cx="279053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2689413" y="4162991"/>
            <a:ext cx="1125964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dirty="0"/>
              <a:t>系统</a:t>
            </a:r>
            <a:r>
              <a:rPr lang="zh-CN" altLang="en-US" dirty="0" smtClean="0"/>
              <a:t>设置</a:t>
            </a:r>
            <a:endParaRPr lang="zh-CN" altLang="en-US" dirty="0"/>
          </a:p>
        </p:txBody>
      </p:sp>
      <p:cxnSp>
        <p:nvCxnSpPr>
          <p:cNvPr id="29" name="直接连接符 28"/>
          <p:cNvCxnSpPr/>
          <p:nvPr/>
        </p:nvCxnSpPr>
        <p:spPr>
          <a:xfrm>
            <a:off x="0" y="4376478"/>
            <a:ext cx="268941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0" y="6347010"/>
            <a:ext cx="293767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2433608" y="5171148"/>
            <a:ext cx="151951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角色和用户</a:t>
            </a:r>
            <a:endParaRPr lang="zh-CN" altLang="en-US" dirty="0"/>
          </a:p>
        </p:txBody>
      </p:sp>
      <p:cxnSp>
        <p:nvCxnSpPr>
          <p:cNvPr id="32" name="直接连接符 31"/>
          <p:cNvCxnSpPr/>
          <p:nvPr/>
        </p:nvCxnSpPr>
        <p:spPr>
          <a:xfrm>
            <a:off x="2937673" y="5540480"/>
            <a:ext cx="0" cy="81997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7883" y="1213770"/>
            <a:ext cx="2838450" cy="537210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6909268" y="2262586"/>
            <a:ext cx="126906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Java</a:t>
            </a:r>
            <a:r>
              <a:rPr lang="zh-CN" altLang="en-US" dirty="0" smtClean="0"/>
              <a:t>程序</a:t>
            </a:r>
            <a:endParaRPr lang="zh-CN" altLang="en-US" dirty="0"/>
          </a:p>
        </p:txBody>
      </p:sp>
      <p:cxnSp>
        <p:nvCxnSpPr>
          <p:cNvPr id="40" name="直接连接符 39"/>
          <p:cNvCxnSpPr>
            <a:stCxn id="38" idx="2"/>
          </p:cNvCxnSpPr>
          <p:nvPr/>
        </p:nvCxnSpPr>
        <p:spPr>
          <a:xfrm>
            <a:off x="7543800" y="2631918"/>
            <a:ext cx="0" cy="1345174"/>
          </a:xfrm>
          <a:prstGeom prst="line">
            <a:avLst/>
          </a:prstGeom>
          <a:ln w="381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>
            <a:off x="7543801" y="3949239"/>
            <a:ext cx="1815352" cy="0"/>
          </a:xfrm>
          <a:prstGeom prst="line">
            <a:avLst/>
          </a:prstGeom>
          <a:ln w="381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6918401" y="4532323"/>
            <a:ext cx="126906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静态</a:t>
            </a:r>
            <a:r>
              <a:rPr lang="zh-CN" altLang="en-US" dirty="0" smtClean="0"/>
              <a:t>资源</a:t>
            </a:r>
            <a:endParaRPr lang="en-US" altLang="zh-CN" dirty="0" smtClean="0"/>
          </a:p>
        </p:txBody>
      </p:sp>
      <p:cxnSp>
        <p:nvCxnSpPr>
          <p:cNvPr id="50" name="直接连接符 49"/>
          <p:cNvCxnSpPr/>
          <p:nvPr/>
        </p:nvCxnSpPr>
        <p:spPr>
          <a:xfrm flipH="1">
            <a:off x="8187465" y="4716989"/>
            <a:ext cx="916194" cy="0"/>
          </a:xfrm>
          <a:prstGeom prst="line">
            <a:avLst/>
          </a:prstGeom>
          <a:ln w="381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6848645" y="5814483"/>
            <a:ext cx="126906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前台页面</a:t>
            </a:r>
            <a:endParaRPr lang="en-US" altLang="zh-CN" dirty="0" smtClean="0"/>
          </a:p>
        </p:txBody>
      </p:sp>
      <p:cxnSp>
        <p:nvCxnSpPr>
          <p:cNvPr id="53" name="直接连接符 52"/>
          <p:cNvCxnSpPr>
            <a:endCxn id="52" idx="3"/>
          </p:cNvCxnSpPr>
          <p:nvPr/>
        </p:nvCxnSpPr>
        <p:spPr>
          <a:xfrm flipH="1" flipV="1">
            <a:off x="8117709" y="5999149"/>
            <a:ext cx="985950" cy="385693"/>
          </a:xfrm>
          <a:prstGeom prst="line">
            <a:avLst/>
          </a:prstGeom>
          <a:ln w="381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297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0523"/>
            <a:ext cx="19241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/>
              <a:t>PART 5 </a:t>
            </a:r>
            <a:r>
              <a:rPr lang="zh-CN" altLang="en-US" sz="1400" b="1" dirty="0"/>
              <a:t>系统模块设计</a:t>
            </a:r>
          </a:p>
        </p:txBody>
      </p:sp>
      <p:sp>
        <p:nvSpPr>
          <p:cNvPr id="3" name="椭圆 2"/>
          <p:cNvSpPr/>
          <p:nvPr/>
        </p:nvSpPr>
        <p:spPr>
          <a:xfrm>
            <a:off x="1886619" y="157740"/>
            <a:ext cx="130917" cy="11334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sp>
        <p:nvSpPr>
          <p:cNvPr id="25" name="矩形 24"/>
          <p:cNvSpPr/>
          <p:nvPr/>
        </p:nvSpPr>
        <p:spPr>
          <a:xfrm>
            <a:off x="3814589" y="338402"/>
            <a:ext cx="434766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4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网 站 运 行 展 示</a:t>
            </a:r>
            <a:endParaRPr lang="zh-CN" altLang="en-US" sz="44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666" y="1453878"/>
            <a:ext cx="4809005" cy="25001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697" y="1380178"/>
            <a:ext cx="5126691" cy="26475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666" y="4239231"/>
            <a:ext cx="4809005" cy="239917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3041" y="4188252"/>
            <a:ext cx="5032001" cy="250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0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94927" y="3280457"/>
            <a:ext cx="3602146" cy="880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sz="4400" b="1" dirty="0">
                <a:latin typeface="+mj-lt"/>
                <a:ea typeface="微软雅黑" charset="0"/>
              </a:rPr>
              <a:t>PART </a:t>
            </a:r>
            <a:r>
              <a:rPr lang="en-US" altLang="zh-CN" sz="4400" b="1" dirty="0" smtClean="0">
                <a:latin typeface="+mj-lt"/>
                <a:ea typeface="微软雅黑" charset="0"/>
              </a:rPr>
              <a:t>6</a:t>
            </a:r>
            <a:endParaRPr lang="en-US" altLang="zh-CN" sz="4400" b="1" dirty="0">
              <a:latin typeface="+mj-lt"/>
              <a:ea typeface="微软雅黑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36733" y="2417412"/>
            <a:ext cx="4318534" cy="117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6000" dirty="0" smtClean="0">
                <a:latin typeface="+mj-lt"/>
                <a:ea typeface="微软雅黑" charset="0"/>
              </a:rPr>
              <a:t>总结</a:t>
            </a:r>
            <a:endParaRPr lang="zh-CN" altLang="en-US" sz="6000" dirty="0">
              <a:latin typeface="+mj-lt"/>
              <a:ea typeface="微软雅黑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89817" y="4139690"/>
            <a:ext cx="2412366" cy="11334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</p:spTree>
    <p:extLst>
      <p:ext uri="{BB962C8B-B14F-4D97-AF65-F5344CB8AC3E}">
        <p14:creationId xmlns:p14="http://schemas.microsoft.com/office/powerpoint/2010/main" val="16048432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0523"/>
            <a:ext cx="11916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 smtClean="0"/>
              <a:t>PART 6 </a:t>
            </a:r>
            <a:r>
              <a:rPr lang="zh-CN" altLang="en-US" sz="1400" b="1" dirty="0" smtClean="0"/>
              <a:t>总结</a:t>
            </a:r>
            <a:endParaRPr lang="zh-CN" altLang="en-US" sz="1400" b="1" dirty="0"/>
          </a:p>
        </p:txBody>
      </p:sp>
      <p:sp>
        <p:nvSpPr>
          <p:cNvPr id="3" name="椭圆 2"/>
          <p:cNvSpPr/>
          <p:nvPr/>
        </p:nvSpPr>
        <p:spPr>
          <a:xfrm>
            <a:off x="1767675" y="157740"/>
            <a:ext cx="130917" cy="11334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54115" t="14479" r="4250" b="12370"/>
          <a:stretch/>
        </p:blipFill>
        <p:spPr>
          <a:xfrm>
            <a:off x="3848772" y="1363132"/>
            <a:ext cx="4587588" cy="4262632"/>
          </a:xfrm>
          <a:prstGeom prst="rect">
            <a:avLst/>
          </a:prstGeom>
        </p:spPr>
      </p:pic>
      <p:sp>
        <p:nvSpPr>
          <p:cNvPr id="6" name="菱形 5"/>
          <p:cNvSpPr/>
          <p:nvPr/>
        </p:nvSpPr>
        <p:spPr>
          <a:xfrm>
            <a:off x="4083050" y="1416050"/>
            <a:ext cx="4025900" cy="4025900"/>
          </a:xfrm>
          <a:prstGeom prst="diamond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  <a:alpha val="3000"/>
                </a:schemeClr>
              </a:gs>
              <a:gs pos="83000">
                <a:schemeClr val="accent3">
                  <a:lumMod val="45000"/>
                  <a:lumOff val="55000"/>
                  <a:alpha val="57000"/>
                </a:schemeClr>
              </a:gs>
              <a:gs pos="100000">
                <a:schemeClr val="accent3">
                  <a:lumMod val="30000"/>
                  <a:lumOff val="7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总结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036313" y="1457770"/>
            <a:ext cx="2529354" cy="623767"/>
            <a:chOff x="888096" y="1000203"/>
            <a:chExt cx="4259825" cy="944066"/>
          </a:xfrm>
        </p:grpSpPr>
        <p:sp>
          <p:nvSpPr>
            <p:cNvPr id="8" name="矩形 7"/>
            <p:cNvSpPr/>
            <p:nvPr/>
          </p:nvSpPr>
          <p:spPr>
            <a:xfrm>
              <a:off x="911225" y="1045634"/>
              <a:ext cx="4199467" cy="872066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888096" y="1000203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888096" y="1872269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5075921" y="1872269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5074692" y="1009634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1219501" y="1563122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出发点</a:t>
            </a:r>
          </a:p>
        </p:txBody>
      </p:sp>
      <p:sp>
        <p:nvSpPr>
          <p:cNvPr id="14" name="矩形 13"/>
          <p:cNvSpPr/>
          <p:nvPr/>
        </p:nvSpPr>
        <p:spPr>
          <a:xfrm>
            <a:off x="1085173" y="2253779"/>
            <a:ext cx="2945629" cy="7325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 smtClean="0">
                <a:latin typeface="微软雅黑" charset="0"/>
                <a:ea typeface="微软雅黑" charset="0"/>
              </a:rPr>
              <a:t>为解决招生难的问题</a:t>
            </a:r>
            <a:endParaRPr lang="en-US" altLang="zh-CN" sz="1600" dirty="0" smtClean="0">
              <a:latin typeface="微软雅黑" charset="0"/>
              <a:ea typeface="微软雅黑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latin typeface="微软雅黑" charset="0"/>
                <a:ea typeface="微软雅黑" charset="0"/>
              </a:rPr>
              <a:t>引出</a:t>
            </a:r>
            <a:r>
              <a:rPr lang="zh-CN" altLang="en-US" sz="1600" dirty="0" smtClean="0">
                <a:latin typeface="微软雅黑" charset="0"/>
                <a:ea typeface="微软雅黑" charset="0"/>
              </a:rPr>
              <a:t>的一系列思路</a:t>
            </a:r>
            <a:endParaRPr lang="zh-CN" altLang="en-US" sz="1600" dirty="0">
              <a:latin typeface="微软雅黑" charset="0"/>
              <a:ea typeface="微软雅黑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88594" y="3837270"/>
            <a:ext cx="2477073" cy="552084"/>
            <a:chOff x="888096" y="1000203"/>
            <a:chExt cx="4259825" cy="944066"/>
          </a:xfrm>
        </p:grpSpPr>
        <p:sp>
          <p:nvSpPr>
            <p:cNvPr id="16" name="矩形 15"/>
            <p:cNvSpPr/>
            <p:nvPr/>
          </p:nvSpPr>
          <p:spPr>
            <a:xfrm>
              <a:off x="911225" y="1045634"/>
              <a:ext cx="4199467" cy="872066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888096" y="1000203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888096" y="1872269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5075921" y="1872269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5074692" y="1009634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/>
          <p:cNvSpPr/>
          <p:nvPr/>
        </p:nvSpPr>
        <p:spPr>
          <a:xfrm>
            <a:off x="1219501" y="391264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/>
              <a:t>看点</a:t>
            </a:r>
            <a:endParaRPr lang="zh-CN" altLang="en-US" sz="2400" dirty="0"/>
          </a:p>
        </p:txBody>
      </p:sp>
      <p:sp>
        <p:nvSpPr>
          <p:cNvPr id="22" name="矩形 21"/>
          <p:cNvSpPr/>
          <p:nvPr/>
        </p:nvSpPr>
        <p:spPr>
          <a:xfrm>
            <a:off x="1085174" y="4543557"/>
            <a:ext cx="3204438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latin typeface="微软雅黑" charset="0"/>
                <a:ea typeface="微软雅黑" charset="0"/>
              </a:rPr>
              <a:t>选题新颖</a:t>
            </a:r>
            <a:endParaRPr lang="en-US" altLang="zh-CN" sz="1600" dirty="0" smtClean="0">
              <a:latin typeface="微软雅黑" charset="0"/>
              <a:ea typeface="微软雅黑" charset="0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latin typeface="微软雅黑" charset="0"/>
                <a:ea typeface="微软雅黑" charset="0"/>
              </a:rPr>
              <a:t>角色和用户提出新颖</a:t>
            </a:r>
            <a:endParaRPr lang="en-US" altLang="zh-CN" sz="1600" dirty="0" smtClean="0">
              <a:latin typeface="微软雅黑" charset="0"/>
              <a:ea typeface="微软雅黑" charset="0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latin typeface="微软雅黑" charset="0"/>
                <a:ea typeface="微软雅黑" charset="0"/>
              </a:rPr>
              <a:t>项目采用</a:t>
            </a:r>
            <a:r>
              <a:rPr lang="en-US" altLang="zh-CN" sz="1600" dirty="0" err="1" smtClean="0">
                <a:latin typeface="微软雅黑" charset="0"/>
                <a:ea typeface="微软雅黑" charset="0"/>
              </a:rPr>
              <a:t>springboot</a:t>
            </a:r>
            <a:r>
              <a:rPr lang="zh-CN" altLang="en-US" sz="1600" dirty="0" smtClean="0">
                <a:latin typeface="微软雅黑" charset="0"/>
                <a:ea typeface="微软雅黑" charset="0"/>
              </a:rPr>
              <a:t>全新框架</a:t>
            </a:r>
            <a:endParaRPr lang="zh-CN" altLang="en-US" sz="1600" dirty="0">
              <a:latin typeface="微软雅黑" charset="0"/>
              <a:ea typeface="微软雅黑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9051673" y="1516320"/>
            <a:ext cx="2715802" cy="593791"/>
            <a:chOff x="888096" y="1000203"/>
            <a:chExt cx="4259825" cy="944066"/>
          </a:xfrm>
        </p:grpSpPr>
        <p:sp>
          <p:nvSpPr>
            <p:cNvPr id="24" name="矩形 23"/>
            <p:cNvSpPr/>
            <p:nvPr/>
          </p:nvSpPr>
          <p:spPr>
            <a:xfrm>
              <a:off x="911225" y="1045634"/>
              <a:ext cx="4199467" cy="872066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888096" y="1000203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888096" y="1872269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5075921" y="1872269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5074692" y="1009634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9" name="矩形 28"/>
          <p:cNvSpPr/>
          <p:nvPr/>
        </p:nvSpPr>
        <p:spPr>
          <a:xfrm>
            <a:off x="9154387" y="156312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/>
              <a:t>难点及问题</a:t>
            </a:r>
            <a:endParaRPr lang="zh-CN" altLang="en-US" sz="2400" dirty="0"/>
          </a:p>
        </p:txBody>
      </p:sp>
      <p:sp>
        <p:nvSpPr>
          <p:cNvPr id="30" name="矩形 29"/>
          <p:cNvSpPr/>
          <p:nvPr/>
        </p:nvSpPr>
        <p:spPr>
          <a:xfrm>
            <a:off x="8436360" y="2217042"/>
            <a:ext cx="2945629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r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latin typeface="微软雅黑" charset="0"/>
                <a:ea typeface="微软雅黑" charset="0"/>
              </a:rPr>
              <a:t>数据库建表</a:t>
            </a:r>
            <a:endParaRPr lang="en-US" altLang="zh-CN" sz="1600" dirty="0" smtClean="0">
              <a:latin typeface="微软雅黑" charset="0"/>
              <a:ea typeface="微软雅黑" charset="0"/>
            </a:endParaRPr>
          </a:p>
          <a:p>
            <a:pPr marL="285750" indent="-285750" algn="r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latin typeface="微软雅黑" charset="0"/>
                <a:ea typeface="微软雅黑" charset="0"/>
              </a:rPr>
              <a:t>公告系统</a:t>
            </a:r>
            <a:endParaRPr lang="en-US" altLang="zh-CN" sz="1600" dirty="0" smtClean="0">
              <a:latin typeface="微软雅黑" charset="0"/>
              <a:ea typeface="微软雅黑" charset="0"/>
            </a:endParaRPr>
          </a:p>
          <a:p>
            <a:pPr marL="285750" indent="-285750" algn="r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charset="0"/>
                <a:ea typeface="微软雅黑" charset="0"/>
              </a:rPr>
              <a:t>各班分页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8997376" y="3837270"/>
            <a:ext cx="2300757" cy="509896"/>
            <a:chOff x="888096" y="1000203"/>
            <a:chExt cx="4259825" cy="944066"/>
          </a:xfrm>
        </p:grpSpPr>
        <p:sp>
          <p:nvSpPr>
            <p:cNvPr id="32" name="矩形 31"/>
            <p:cNvSpPr/>
            <p:nvPr/>
          </p:nvSpPr>
          <p:spPr>
            <a:xfrm>
              <a:off x="911225" y="1045634"/>
              <a:ext cx="4199467" cy="872066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888096" y="1000203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888096" y="1872269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5075921" y="1872269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5074692" y="1009634"/>
              <a:ext cx="72000" cy="72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37" name="矩形 36"/>
          <p:cNvSpPr/>
          <p:nvPr/>
        </p:nvSpPr>
        <p:spPr>
          <a:xfrm>
            <a:off x="9128283" y="391264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/>
              <a:t>致谢</a:t>
            </a:r>
            <a:endParaRPr lang="zh-CN" altLang="en-US" sz="2400" dirty="0"/>
          </a:p>
        </p:txBody>
      </p:sp>
      <p:sp>
        <p:nvSpPr>
          <p:cNvPr id="38" name="矩形 37"/>
          <p:cNvSpPr/>
          <p:nvPr/>
        </p:nvSpPr>
        <p:spPr>
          <a:xfrm>
            <a:off x="8161199" y="4389354"/>
            <a:ext cx="3176486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r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latin typeface="微软雅黑" charset="0"/>
                <a:ea typeface="微软雅黑" charset="0"/>
              </a:rPr>
              <a:t>感谢在场的每一位老师及同学</a:t>
            </a:r>
            <a:endParaRPr lang="en-US" altLang="zh-CN" sz="1600" dirty="0" smtClean="0">
              <a:latin typeface="微软雅黑" charset="0"/>
              <a:ea typeface="微软雅黑" charset="0"/>
            </a:endParaRPr>
          </a:p>
          <a:p>
            <a:pPr marL="171450" indent="-171450" algn="r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latin typeface="微软雅黑" charset="0"/>
                <a:ea typeface="微软雅黑" charset="0"/>
              </a:rPr>
              <a:t>感谢郑豪老师给予的帮助</a:t>
            </a:r>
            <a:endParaRPr lang="en-US" altLang="zh-CN" sz="1600" dirty="0" smtClean="0">
              <a:latin typeface="微软雅黑" charset="0"/>
              <a:ea typeface="微软雅黑" charset="0"/>
            </a:endParaRPr>
          </a:p>
          <a:p>
            <a:pPr marL="171450" indent="-171450" algn="r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charset="0"/>
                <a:ea typeface="微软雅黑" charset="0"/>
              </a:rPr>
              <a:t>感谢自己</a:t>
            </a:r>
            <a:r>
              <a:rPr lang="zh-CN" altLang="en-US" sz="1600" dirty="0" smtClean="0">
                <a:latin typeface="微软雅黑" charset="0"/>
                <a:ea typeface="微软雅黑" charset="0"/>
              </a:rPr>
              <a:t>的不放弃</a:t>
            </a:r>
            <a:endParaRPr lang="zh-CN" altLang="en-US" sz="1600" dirty="0">
              <a:latin typeface="微软雅黑" charset="0"/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597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5234224" y="965935"/>
            <a:ext cx="1723549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000" dirty="0" smtClean="0">
                <a:latin typeface="+mj-lt"/>
              </a:rPr>
              <a:t>目录</a:t>
            </a:r>
            <a:endParaRPr lang="en-US" altLang="zh-CN" sz="6000" dirty="0" smtClean="0">
              <a:latin typeface="+mj-lt"/>
            </a:endParaRPr>
          </a:p>
          <a:p>
            <a:pPr algn="ctr"/>
            <a:r>
              <a:rPr lang="en-US" altLang="zh-CN" sz="2400" dirty="0" smtClean="0">
                <a:latin typeface="+mj-lt"/>
              </a:rPr>
              <a:t>CONTENT</a:t>
            </a:r>
            <a:endParaRPr lang="en-US" altLang="zh-CN" sz="2400" dirty="0">
              <a:latin typeface="+mj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26712" y="4550992"/>
            <a:ext cx="1461198" cy="45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dirty="0" smtClean="0">
                <a:latin typeface="+mj-lt"/>
                <a:ea typeface="微软雅黑" charset="0"/>
              </a:rPr>
              <a:t>PART</a:t>
            </a:r>
            <a:r>
              <a:rPr lang="zh-CN" altLang="en-US" dirty="0" smtClean="0">
                <a:latin typeface="+mj-lt"/>
                <a:ea typeface="微软雅黑" charset="0"/>
              </a:rPr>
              <a:t> </a:t>
            </a:r>
            <a:r>
              <a:rPr lang="en-US" altLang="zh-CN" dirty="0" smtClean="0">
                <a:latin typeface="+mj-lt"/>
                <a:ea typeface="微软雅黑" charset="0"/>
              </a:rPr>
              <a:t>ONE</a:t>
            </a:r>
            <a:endParaRPr lang="zh-CN" altLang="en-US" dirty="0">
              <a:latin typeface="+mj-lt"/>
              <a:ea typeface="微软雅黑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485256" y="4550992"/>
            <a:ext cx="1587032" cy="45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dirty="0">
                <a:latin typeface="+mj-lt"/>
                <a:ea typeface="微软雅黑" charset="0"/>
              </a:rPr>
              <a:t>PART</a:t>
            </a:r>
            <a:r>
              <a:rPr lang="zh-CN" altLang="en-US" dirty="0">
                <a:latin typeface="+mj-lt"/>
                <a:ea typeface="微软雅黑" charset="0"/>
              </a:rPr>
              <a:t> </a:t>
            </a:r>
            <a:r>
              <a:rPr lang="en-US" altLang="zh-CN" dirty="0" smtClean="0">
                <a:latin typeface="+mj-lt"/>
                <a:ea typeface="微软雅黑" charset="0"/>
              </a:rPr>
              <a:t>TWO</a:t>
            </a:r>
            <a:endParaRPr lang="zh-CN" altLang="en-US" dirty="0">
              <a:latin typeface="+mj-lt"/>
              <a:ea typeface="微软雅黑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309062" y="4550992"/>
            <a:ext cx="1712161" cy="45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dirty="0">
                <a:latin typeface="+mj-lt"/>
                <a:ea typeface="微软雅黑" charset="0"/>
              </a:rPr>
              <a:t>PART</a:t>
            </a:r>
            <a:r>
              <a:rPr lang="zh-CN" altLang="en-US" dirty="0">
                <a:latin typeface="+mj-lt"/>
                <a:ea typeface="微软雅黑" charset="0"/>
              </a:rPr>
              <a:t> </a:t>
            </a:r>
            <a:r>
              <a:rPr lang="en-US" altLang="zh-CN" dirty="0" smtClean="0">
                <a:latin typeface="+mj-lt"/>
                <a:ea typeface="微软雅黑" charset="0"/>
              </a:rPr>
              <a:t>THREE</a:t>
            </a:r>
            <a:endParaRPr lang="zh-CN" altLang="en-US" dirty="0">
              <a:latin typeface="+mj-lt"/>
              <a:ea typeface="微软雅黑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343140" y="4550992"/>
            <a:ext cx="1405108" cy="45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dirty="0">
                <a:latin typeface="+mj-lt"/>
                <a:ea typeface="微软雅黑" charset="0"/>
              </a:rPr>
              <a:t>PART</a:t>
            </a:r>
            <a:r>
              <a:rPr lang="zh-CN" altLang="en-US" dirty="0">
                <a:latin typeface="+mj-lt"/>
                <a:ea typeface="微软雅黑" charset="0"/>
              </a:rPr>
              <a:t> </a:t>
            </a:r>
            <a:r>
              <a:rPr lang="en-US" altLang="zh-CN" dirty="0" smtClean="0">
                <a:latin typeface="+mj-lt"/>
                <a:ea typeface="微软雅黑" charset="0"/>
              </a:rPr>
              <a:t>FOUR</a:t>
            </a:r>
            <a:endParaRPr kumimoji="1" lang="zh-CN" altLang="en-US" dirty="0">
              <a:latin typeface="+mj-lt"/>
              <a:ea typeface="微软雅黑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262732" y="4550992"/>
            <a:ext cx="1214679" cy="45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dirty="0" smtClean="0">
                <a:latin typeface="+mj-lt"/>
                <a:ea typeface="微软雅黑" charset="0"/>
              </a:rPr>
              <a:t>PART</a:t>
            </a:r>
            <a:r>
              <a:rPr lang="zh-CN" altLang="en-US" dirty="0" smtClean="0">
                <a:latin typeface="+mj-lt"/>
                <a:ea typeface="微软雅黑" charset="0"/>
              </a:rPr>
              <a:t> </a:t>
            </a:r>
            <a:r>
              <a:rPr lang="en-US" altLang="zh-CN" dirty="0" smtClean="0">
                <a:latin typeface="+mj-lt"/>
                <a:ea typeface="微软雅黑" charset="0"/>
              </a:rPr>
              <a:t>FIVE</a:t>
            </a:r>
            <a:endParaRPr kumimoji="1" lang="zh-CN" altLang="en-US" dirty="0">
              <a:latin typeface="+mj-lt"/>
              <a:ea typeface="微软雅黑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125106" y="4550992"/>
            <a:ext cx="1221273" cy="45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dirty="0">
                <a:latin typeface="+mj-lt"/>
                <a:ea typeface="微软雅黑" charset="0"/>
              </a:rPr>
              <a:t>PART</a:t>
            </a:r>
            <a:r>
              <a:rPr lang="zh-CN" altLang="en-US" dirty="0">
                <a:latin typeface="+mj-lt"/>
                <a:ea typeface="微软雅黑" charset="0"/>
              </a:rPr>
              <a:t> </a:t>
            </a:r>
            <a:r>
              <a:rPr lang="en-US" altLang="zh-CN" dirty="0" smtClean="0">
                <a:latin typeface="+mj-lt"/>
                <a:ea typeface="微软雅黑" charset="0"/>
              </a:rPr>
              <a:t>SIX</a:t>
            </a:r>
            <a:endParaRPr kumimoji="1" lang="zh-CN" altLang="en-US" dirty="0">
              <a:latin typeface="+mj-lt"/>
              <a:ea typeface="微软雅黑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81412" y="4086235"/>
            <a:ext cx="1751798" cy="59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2800" b="1" dirty="0" smtClean="0">
                <a:latin typeface="+mj-lt"/>
                <a:ea typeface="微软雅黑" charset="0"/>
              </a:rPr>
              <a:t>选题来由</a:t>
            </a:r>
            <a:endParaRPr lang="zh-CN" altLang="en-US" sz="2800" dirty="0">
              <a:ea typeface="微软雅黑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380859" y="4086235"/>
            <a:ext cx="1751798" cy="59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2800" b="1" dirty="0" smtClean="0">
                <a:latin typeface="+mj-lt"/>
                <a:ea typeface="微软雅黑" charset="0"/>
              </a:rPr>
              <a:t>课题背景</a:t>
            </a:r>
            <a:endParaRPr lang="zh-CN" altLang="en-US" sz="2800" b="1" dirty="0">
              <a:latin typeface="+mj-lt"/>
              <a:ea typeface="微软雅黑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284703" y="4086235"/>
            <a:ext cx="1751798" cy="59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2800" b="1" dirty="0" smtClean="0">
                <a:latin typeface="+mj-lt"/>
                <a:ea typeface="微软雅黑" charset="0"/>
              </a:rPr>
              <a:t>开发设计</a:t>
            </a:r>
            <a:endParaRPr lang="zh-CN" altLang="en-US" sz="2800" b="1" dirty="0">
              <a:latin typeface="+mj-lt"/>
              <a:ea typeface="微软雅黑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131799" y="4086235"/>
            <a:ext cx="1751798" cy="59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2800" b="1" dirty="0">
                <a:ea typeface="微软雅黑" charset="0"/>
              </a:rPr>
              <a:t>系统需求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7994173" y="4086235"/>
            <a:ext cx="1751798" cy="59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2800" b="1" dirty="0">
                <a:ea typeface="微软雅黑" charset="0"/>
              </a:rPr>
              <a:t>系统设计</a:t>
            </a:r>
            <a:endParaRPr kumimoji="1" lang="zh-CN" altLang="en-US" sz="2800" b="1" dirty="0">
              <a:ea typeface="微软雅黑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856547" y="4086235"/>
            <a:ext cx="1751798" cy="59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2800" b="1" dirty="0">
                <a:ea typeface="微软雅黑" charset="0"/>
              </a:rPr>
              <a:t>实现总结</a:t>
            </a:r>
            <a:endParaRPr kumimoji="1" lang="zh-CN" altLang="en-US" sz="2800" b="1" dirty="0">
              <a:ea typeface="微软雅黑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61823" y="5026276"/>
            <a:ext cx="1638300" cy="11334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2522373" y="5026276"/>
            <a:ext cx="1638300" cy="11334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4382923" y="5026276"/>
            <a:ext cx="1638300" cy="11334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6245297" y="5026276"/>
            <a:ext cx="1638300" cy="11334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8107671" y="5026276"/>
            <a:ext cx="1638300" cy="11334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970045" y="5026276"/>
            <a:ext cx="1638300" cy="11334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66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94927" y="3280457"/>
            <a:ext cx="3602146" cy="880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sz="4400" b="1" dirty="0">
                <a:latin typeface="+mj-lt"/>
                <a:ea typeface="微软雅黑" charset="0"/>
              </a:rPr>
              <a:t>PART </a:t>
            </a:r>
            <a:r>
              <a:rPr lang="en-US" altLang="zh-CN" sz="4400" b="1" dirty="0" smtClean="0">
                <a:latin typeface="+mj-lt"/>
                <a:ea typeface="微软雅黑" charset="0"/>
              </a:rPr>
              <a:t>7</a:t>
            </a:r>
            <a:endParaRPr lang="en-US" altLang="zh-CN" sz="4400" b="1" dirty="0">
              <a:latin typeface="+mj-lt"/>
              <a:ea typeface="微软雅黑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36733" y="2417412"/>
            <a:ext cx="4318534" cy="117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6000" dirty="0" smtClean="0">
                <a:latin typeface="+mj-lt"/>
                <a:ea typeface="微软雅黑" charset="0"/>
              </a:rPr>
              <a:t>致谢</a:t>
            </a:r>
            <a:endParaRPr lang="zh-CN" altLang="en-US" sz="6000" dirty="0">
              <a:latin typeface="+mj-lt"/>
              <a:ea typeface="微软雅黑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89817" y="4139690"/>
            <a:ext cx="2412366" cy="11334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</p:spTree>
    <p:extLst>
      <p:ext uri="{BB962C8B-B14F-4D97-AF65-F5344CB8AC3E}">
        <p14:creationId xmlns:p14="http://schemas.microsoft.com/office/powerpoint/2010/main" val="34439414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793700" y="2360410"/>
            <a:ext cx="86046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800" b="1" dirty="0"/>
              <a:t>THANK </a:t>
            </a:r>
            <a:r>
              <a:rPr lang="en-US" altLang="zh-CN" sz="4800" b="1" dirty="0" smtClean="0"/>
              <a:t>YOU FOR </a:t>
            </a:r>
            <a:r>
              <a:rPr lang="en-US" altLang="zh-CN" sz="4800" b="1" dirty="0"/>
              <a:t>WATCHING</a:t>
            </a:r>
          </a:p>
        </p:txBody>
      </p:sp>
      <p:sp>
        <p:nvSpPr>
          <p:cNvPr id="9" name="椭圆 8"/>
          <p:cNvSpPr/>
          <p:nvPr/>
        </p:nvSpPr>
        <p:spPr>
          <a:xfrm>
            <a:off x="2312493" y="60523"/>
            <a:ext cx="307776" cy="307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3107267" y="3330209"/>
            <a:ext cx="2683933" cy="58420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</a:rPr>
              <a:t>指导</a:t>
            </a:r>
            <a:r>
              <a:rPr lang="zh-CN" altLang="en-US" sz="1400" dirty="0" smtClean="0">
                <a:solidFill>
                  <a:schemeClr val="tx1"/>
                </a:solidFill>
              </a:rPr>
              <a:t>老师</a:t>
            </a:r>
            <a:endParaRPr lang="en-US" altLang="zh-CN" sz="1400" dirty="0" smtClean="0">
              <a:solidFill>
                <a:schemeClr val="tx1"/>
              </a:solidFill>
            </a:endParaRPr>
          </a:p>
          <a:p>
            <a:pPr algn="ctr"/>
            <a:r>
              <a:rPr lang="zh-CN" altLang="en-US" sz="1400" dirty="0" smtClean="0">
                <a:solidFill>
                  <a:schemeClr val="tx1"/>
                </a:solidFill>
              </a:rPr>
              <a:t>郑豪老师</a:t>
            </a:r>
            <a:endParaRPr lang="en-US" altLang="zh-CN" sz="1400" dirty="0">
              <a:solidFill>
                <a:schemeClr val="tx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427264" y="3330209"/>
            <a:ext cx="2683933" cy="58420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</a:rPr>
              <a:t>报告人</a:t>
            </a:r>
            <a:endParaRPr lang="en-US" altLang="zh-CN" sz="1400" dirty="0" smtClean="0">
              <a:solidFill>
                <a:schemeClr val="tx1"/>
              </a:solidFill>
            </a:endParaRPr>
          </a:p>
          <a:p>
            <a:pPr algn="ctr"/>
            <a:r>
              <a:rPr lang="zh-CN" altLang="en-US" sz="1400" dirty="0" smtClean="0">
                <a:solidFill>
                  <a:schemeClr val="tx1"/>
                </a:solidFill>
              </a:rPr>
              <a:t>牛浩轩</a:t>
            </a:r>
            <a:endParaRPr lang="en-US" altLang="zh-CN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3517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94927" y="3280457"/>
            <a:ext cx="3602146" cy="880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sz="4400" b="1" dirty="0">
                <a:latin typeface="+mj-lt"/>
                <a:ea typeface="微软雅黑" charset="0"/>
              </a:rPr>
              <a:t>PART</a:t>
            </a:r>
            <a:r>
              <a:rPr lang="zh-CN" altLang="en-US" sz="4400" b="1" dirty="0">
                <a:latin typeface="+mj-lt"/>
                <a:ea typeface="微软雅黑" charset="0"/>
              </a:rPr>
              <a:t> </a:t>
            </a:r>
            <a:r>
              <a:rPr lang="en-US" altLang="zh-CN" sz="4400" b="1" dirty="0" smtClean="0">
                <a:latin typeface="+mj-lt"/>
                <a:ea typeface="微软雅黑" charset="0"/>
              </a:rPr>
              <a:t>1</a:t>
            </a:r>
            <a:endParaRPr lang="zh-CN" altLang="en-US" sz="4400" b="1" dirty="0">
              <a:latin typeface="+mj-lt"/>
              <a:ea typeface="微软雅黑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36733" y="2417412"/>
            <a:ext cx="4318534" cy="117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6000" dirty="0" smtClean="0">
                <a:latin typeface="+mj-lt"/>
                <a:ea typeface="微软雅黑" charset="0"/>
              </a:rPr>
              <a:t>选题来由</a:t>
            </a:r>
            <a:endParaRPr lang="zh-CN" altLang="en-US" sz="6000" dirty="0">
              <a:latin typeface="+mj-lt"/>
              <a:ea typeface="微软雅黑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89817" y="4139690"/>
            <a:ext cx="2412366" cy="11334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</p:spTree>
    <p:extLst>
      <p:ext uri="{BB962C8B-B14F-4D97-AF65-F5344CB8AC3E}">
        <p14:creationId xmlns:p14="http://schemas.microsoft.com/office/powerpoint/2010/main" val="34176356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0523"/>
            <a:ext cx="15506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/>
              <a:t>PART </a:t>
            </a:r>
            <a:r>
              <a:rPr lang="en-US" altLang="zh-CN" sz="1400" b="1" dirty="0" smtClean="0"/>
              <a:t>1 </a:t>
            </a:r>
            <a:r>
              <a:rPr lang="zh-CN" altLang="en-US" sz="1400" b="1" dirty="0" smtClean="0"/>
              <a:t>选题</a:t>
            </a:r>
            <a:r>
              <a:rPr lang="zh-CN" altLang="en-US" sz="1400" b="1" dirty="0"/>
              <a:t>来由</a:t>
            </a:r>
          </a:p>
        </p:txBody>
      </p:sp>
      <p:sp>
        <p:nvSpPr>
          <p:cNvPr id="3" name="椭圆 2"/>
          <p:cNvSpPr/>
          <p:nvPr/>
        </p:nvSpPr>
        <p:spPr>
          <a:xfrm>
            <a:off x="1757150" y="157740"/>
            <a:ext cx="130917" cy="11334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sp>
        <p:nvSpPr>
          <p:cNvPr id="5" name="矩形 4"/>
          <p:cNvSpPr/>
          <p:nvPr/>
        </p:nvSpPr>
        <p:spPr>
          <a:xfrm>
            <a:off x="4069024" y="869168"/>
            <a:ext cx="41786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 smtClean="0"/>
              <a:t>选题背景</a:t>
            </a:r>
            <a:r>
              <a:rPr lang="en-US" altLang="zh-CN" sz="2800" b="1" dirty="0"/>
              <a:t> </a:t>
            </a:r>
            <a:r>
              <a:rPr lang="en-US" altLang="zh-CN" sz="2800" b="1" dirty="0" smtClean="0"/>
              <a:t> </a:t>
            </a:r>
            <a:r>
              <a:rPr lang="en-US" altLang="zh-CN" sz="2400" dirty="0" smtClean="0"/>
              <a:t>RESEARCH TOPIC</a:t>
            </a:r>
            <a:endParaRPr lang="zh-CN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4029444" y="1392388"/>
            <a:ext cx="7039406" cy="345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327972" y="4990242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sz="1400" b="1" dirty="0"/>
          </a:p>
        </p:txBody>
      </p:sp>
      <p:grpSp>
        <p:nvGrpSpPr>
          <p:cNvPr id="30" name="组合 29"/>
          <p:cNvGrpSpPr/>
          <p:nvPr/>
        </p:nvGrpSpPr>
        <p:grpSpPr>
          <a:xfrm>
            <a:off x="4149061" y="1671605"/>
            <a:ext cx="2594406" cy="2152905"/>
            <a:chOff x="4149061" y="1671605"/>
            <a:chExt cx="2594406" cy="2152905"/>
          </a:xfrm>
        </p:grpSpPr>
        <p:sp>
          <p:nvSpPr>
            <p:cNvPr id="22" name="矩形 21"/>
            <p:cNvSpPr/>
            <p:nvPr/>
          </p:nvSpPr>
          <p:spPr>
            <a:xfrm>
              <a:off x="4149061" y="3298853"/>
              <a:ext cx="2594406" cy="525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400" b="1" dirty="0" smtClean="0">
                  <a:latin typeface="微软雅黑" charset="0"/>
                  <a:ea typeface="微软雅黑" charset="0"/>
                </a:rPr>
                <a:t>天使来到</a:t>
              </a:r>
              <a:endParaRPr lang="zh-CN" altLang="en-US" sz="2400" b="1" dirty="0">
                <a:latin typeface="微软雅黑" charset="0"/>
                <a:ea typeface="微软雅黑" charset="0"/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5" t="12094" r="30432" b="25458"/>
            <a:stretch/>
          </p:blipFill>
          <p:spPr>
            <a:xfrm>
              <a:off x="4364578" y="1671605"/>
              <a:ext cx="2340774" cy="1514995"/>
            </a:xfrm>
            <a:prstGeom prst="rect">
              <a:avLst/>
            </a:prstGeom>
          </p:spPr>
        </p:pic>
      </p:grpSp>
      <p:grpSp>
        <p:nvGrpSpPr>
          <p:cNvPr id="35" name="组合 34"/>
          <p:cNvGrpSpPr/>
          <p:nvPr/>
        </p:nvGrpSpPr>
        <p:grpSpPr>
          <a:xfrm>
            <a:off x="7832465" y="1653989"/>
            <a:ext cx="2594406" cy="2193925"/>
            <a:chOff x="7832465" y="1653989"/>
            <a:chExt cx="2594406" cy="2193925"/>
          </a:xfrm>
        </p:grpSpPr>
        <p:sp>
          <p:nvSpPr>
            <p:cNvPr id="24" name="矩形 23"/>
            <p:cNvSpPr/>
            <p:nvPr/>
          </p:nvSpPr>
          <p:spPr>
            <a:xfrm>
              <a:off x="7832465" y="3275450"/>
              <a:ext cx="2594406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400" b="1" dirty="0">
                  <a:latin typeface="微软雅黑" charset="0"/>
                  <a:ea typeface="微软雅黑" charset="0"/>
                </a:rPr>
                <a:t>入园烦恼</a:t>
              </a: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7" r="16346"/>
            <a:stretch/>
          </p:blipFill>
          <p:spPr>
            <a:xfrm>
              <a:off x="7930945" y="1653989"/>
              <a:ext cx="2343570" cy="1532611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>
            <a:off x="4149061" y="4333602"/>
            <a:ext cx="2594406" cy="2136566"/>
            <a:chOff x="4149061" y="4333602"/>
            <a:chExt cx="2594406" cy="2136566"/>
          </a:xfrm>
        </p:grpSpPr>
        <p:sp>
          <p:nvSpPr>
            <p:cNvPr id="26" name="矩形 25"/>
            <p:cNvSpPr/>
            <p:nvPr/>
          </p:nvSpPr>
          <p:spPr>
            <a:xfrm>
              <a:off x="4149061" y="5944511"/>
              <a:ext cx="2594406" cy="525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400" b="1" dirty="0" smtClean="0">
                  <a:latin typeface="微软雅黑" charset="0"/>
                  <a:ea typeface="微软雅黑" charset="0"/>
                </a:rPr>
                <a:t>彻夜排队</a:t>
              </a:r>
              <a:endParaRPr lang="zh-CN" altLang="en-US" sz="2400" b="1" dirty="0">
                <a:latin typeface="微软雅黑" charset="0"/>
                <a:ea typeface="微软雅黑" charset="0"/>
              </a:endParaRP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683" t="20487" r="2212" b="15834"/>
            <a:stretch/>
          </p:blipFill>
          <p:spPr>
            <a:xfrm>
              <a:off x="4257987" y="4333602"/>
              <a:ext cx="2447365" cy="1441149"/>
            </a:xfrm>
            <a:prstGeom prst="rect">
              <a:avLst/>
            </a:prstGeom>
          </p:spPr>
        </p:pic>
      </p:grpSp>
      <p:grpSp>
        <p:nvGrpSpPr>
          <p:cNvPr id="33" name="组合 32"/>
          <p:cNvGrpSpPr/>
          <p:nvPr/>
        </p:nvGrpSpPr>
        <p:grpSpPr>
          <a:xfrm>
            <a:off x="7832465" y="4243300"/>
            <a:ext cx="2748285" cy="2226867"/>
            <a:chOff x="7832465" y="4243300"/>
            <a:chExt cx="2748285" cy="2226867"/>
          </a:xfrm>
        </p:grpSpPr>
        <p:sp>
          <p:nvSpPr>
            <p:cNvPr id="28" name="矩形 27"/>
            <p:cNvSpPr/>
            <p:nvPr/>
          </p:nvSpPr>
          <p:spPr>
            <a:xfrm>
              <a:off x="7832465" y="5944510"/>
              <a:ext cx="2594406" cy="525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400" b="1" dirty="0" smtClean="0">
                  <a:latin typeface="微软雅黑" charset="0"/>
                  <a:ea typeface="微软雅黑" charset="0"/>
                </a:rPr>
                <a:t>迎刃而解</a:t>
              </a:r>
              <a:endParaRPr lang="zh-CN" altLang="en-US" sz="2400" b="1" dirty="0">
                <a:latin typeface="微软雅黑" charset="0"/>
                <a:ea typeface="微软雅黑" charset="0"/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2" t="11223" r="25220" b="10416"/>
            <a:stretch/>
          </p:blipFill>
          <p:spPr>
            <a:xfrm>
              <a:off x="7918233" y="4243300"/>
              <a:ext cx="2662517" cy="16217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108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94927" y="3280457"/>
            <a:ext cx="3602146" cy="880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sz="4400" b="1" dirty="0">
                <a:latin typeface="+mj-lt"/>
                <a:ea typeface="微软雅黑" charset="0"/>
              </a:rPr>
              <a:t>PART</a:t>
            </a:r>
            <a:r>
              <a:rPr lang="zh-CN" altLang="en-US" sz="4400" b="1" dirty="0">
                <a:latin typeface="+mj-lt"/>
                <a:ea typeface="微软雅黑" charset="0"/>
              </a:rPr>
              <a:t> </a:t>
            </a:r>
            <a:r>
              <a:rPr lang="en-US" altLang="zh-CN" sz="4400" b="1" dirty="0" smtClean="0">
                <a:latin typeface="+mj-lt"/>
                <a:ea typeface="微软雅黑" charset="0"/>
              </a:rPr>
              <a:t>2</a:t>
            </a:r>
            <a:endParaRPr lang="zh-CN" altLang="en-US" sz="4400" b="1" dirty="0">
              <a:latin typeface="+mj-lt"/>
              <a:ea typeface="微软雅黑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36733" y="2417412"/>
            <a:ext cx="4318534" cy="117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6000" dirty="0" smtClean="0">
                <a:latin typeface="+mj-lt"/>
                <a:ea typeface="微软雅黑" charset="0"/>
              </a:rPr>
              <a:t>选题背景</a:t>
            </a:r>
            <a:endParaRPr lang="zh-CN" altLang="en-US" sz="6000" dirty="0">
              <a:latin typeface="+mj-lt"/>
              <a:ea typeface="微软雅黑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89817" y="4139690"/>
            <a:ext cx="2412366" cy="11334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</p:spTree>
    <p:extLst>
      <p:ext uri="{BB962C8B-B14F-4D97-AF65-F5344CB8AC3E}">
        <p14:creationId xmlns:p14="http://schemas.microsoft.com/office/powerpoint/2010/main" val="38313608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0523"/>
            <a:ext cx="15506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/>
              <a:t>PART </a:t>
            </a:r>
            <a:r>
              <a:rPr lang="en-US" altLang="zh-CN" sz="1400" b="1" dirty="0" smtClean="0"/>
              <a:t>2 </a:t>
            </a:r>
            <a:r>
              <a:rPr lang="zh-CN" altLang="en-US" sz="1400" b="1" dirty="0" smtClean="0"/>
              <a:t>选题</a:t>
            </a:r>
            <a:r>
              <a:rPr lang="zh-CN" altLang="en-US" sz="1400" b="1" dirty="0"/>
              <a:t>背景</a:t>
            </a:r>
          </a:p>
        </p:txBody>
      </p:sp>
      <p:sp>
        <p:nvSpPr>
          <p:cNvPr id="3" name="椭圆 2"/>
          <p:cNvSpPr/>
          <p:nvPr/>
        </p:nvSpPr>
        <p:spPr>
          <a:xfrm>
            <a:off x="1757150" y="157740"/>
            <a:ext cx="130917" cy="11334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sp>
        <p:nvSpPr>
          <p:cNvPr id="5" name="矩形 4"/>
          <p:cNvSpPr/>
          <p:nvPr/>
        </p:nvSpPr>
        <p:spPr>
          <a:xfrm>
            <a:off x="950374" y="137320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/>
              <a:t>选题背景</a:t>
            </a:r>
            <a:endParaRPr lang="en-US" altLang="zh-CN" sz="4400" dirty="0"/>
          </a:p>
        </p:txBody>
      </p:sp>
      <p:sp>
        <p:nvSpPr>
          <p:cNvPr id="6" name="矩形 5"/>
          <p:cNvSpPr/>
          <p:nvPr/>
        </p:nvSpPr>
        <p:spPr>
          <a:xfrm>
            <a:off x="950374" y="2041041"/>
            <a:ext cx="29319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/>
              <a:t>RESEARCH TOPIC</a:t>
            </a:r>
            <a:endParaRPr lang="zh-CN" altLang="en-US" sz="2800" dirty="0"/>
          </a:p>
        </p:txBody>
      </p:sp>
      <p:sp>
        <p:nvSpPr>
          <p:cNvPr id="7" name="矩形 6"/>
          <p:cNvSpPr/>
          <p:nvPr/>
        </p:nvSpPr>
        <p:spPr>
          <a:xfrm>
            <a:off x="950374" y="3065003"/>
            <a:ext cx="6550312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</a:rPr>
              <a:t>      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</a:rPr>
              <a:t>随着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</a:rPr>
              <a:t>互联网时代的不断发展，从而网络应用也更加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</a:rPr>
              <a:t>丰富。网络随处出现在我们的身边，为我们带来切身欢喜的便利。而这次解决的问题，是希望幼儿园招生为人们带来更多的便利。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10794" y="4228218"/>
            <a:ext cx="6550312" cy="13726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</a:rPr>
              <a:t>       招生仅仅是幼儿园工作的一部分，所以这次以幼儿园网站建设为题，希望能够解决以招生为引子的，一系列关于幼儿园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</a:rPr>
              <a:t>的繁重工作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</a:rPr>
              <a:t>这个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</a:rPr>
              <a:t>项目能够使得教师、管理层、家长多方面沟通协调。一起为孩子创造一个美好家园！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68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94927" y="3280457"/>
            <a:ext cx="3602146" cy="880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sz="4400" b="1" dirty="0">
                <a:latin typeface="+mj-lt"/>
                <a:ea typeface="微软雅黑" charset="0"/>
              </a:rPr>
              <a:t>PART </a:t>
            </a:r>
            <a:r>
              <a:rPr lang="en-US" altLang="zh-CN" sz="4400" b="1" dirty="0" smtClean="0">
                <a:latin typeface="+mj-lt"/>
                <a:ea typeface="微软雅黑" charset="0"/>
              </a:rPr>
              <a:t>3</a:t>
            </a:r>
            <a:endParaRPr lang="en-US" altLang="zh-CN" sz="4400" b="1" dirty="0">
              <a:latin typeface="+mj-lt"/>
              <a:ea typeface="微软雅黑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36733" y="2417412"/>
            <a:ext cx="4318534" cy="117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6000" b="1" dirty="0">
                <a:ea typeface="微软雅黑" charset="0"/>
              </a:rPr>
              <a:t>开发技术</a:t>
            </a:r>
          </a:p>
        </p:txBody>
      </p:sp>
      <p:sp>
        <p:nvSpPr>
          <p:cNvPr id="4" name="矩形 3"/>
          <p:cNvSpPr/>
          <p:nvPr/>
        </p:nvSpPr>
        <p:spPr>
          <a:xfrm>
            <a:off x="4889817" y="4139690"/>
            <a:ext cx="2412366" cy="11334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</p:spTree>
    <p:extLst>
      <p:ext uri="{BB962C8B-B14F-4D97-AF65-F5344CB8AC3E}">
        <p14:creationId xmlns:p14="http://schemas.microsoft.com/office/powerpoint/2010/main" val="39528251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0523"/>
            <a:ext cx="15506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 smtClean="0"/>
              <a:t>PART 3 </a:t>
            </a:r>
            <a:r>
              <a:rPr lang="zh-CN" altLang="en-US" sz="1400" b="1" dirty="0" smtClean="0"/>
              <a:t>开发技术</a:t>
            </a:r>
            <a:endParaRPr lang="zh-CN" altLang="en-US" sz="1400" b="1" dirty="0"/>
          </a:p>
        </p:txBody>
      </p:sp>
      <p:sp>
        <p:nvSpPr>
          <p:cNvPr id="3" name="椭圆 2"/>
          <p:cNvSpPr/>
          <p:nvPr/>
        </p:nvSpPr>
        <p:spPr>
          <a:xfrm>
            <a:off x="1822608" y="157740"/>
            <a:ext cx="130917" cy="113341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grpSp>
        <p:nvGrpSpPr>
          <p:cNvPr id="155" name="组合 154"/>
          <p:cNvGrpSpPr/>
          <p:nvPr/>
        </p:nvGrpSpPr>
        <p:grpSpPr>
          <a:xfrm>
            <a:off x="-149124" y="659421"/>
            <a:ext cx="11790169" cy="5376957"/>
            <a:chOff x="-14542" y="765248"/>
            <a:chExt cx="11790169" cy="5376957"/>
          </a:xfrm>
        </p:grpSpPr>
        <p:sp>
          <p:nvSpPr>
            <p:cNvPr id="122" name="文本框 121"/>
            <p:cNvSpPr txBox="1"/>
            <p:nvPr/>
          </p:nvSpPr>
          <p:spPr>
            <a:xfrm>
              <a:off x="-14542" y="1779654"/>
              <a:ext cx="3083352" cy="4005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Eclipse + IntelliJ IDEA</a:t>
              </a:r>
              <a:endParaRPr lang="zh-CN" altLang="en-US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60252" y="2199450"/>
              <a:ext cx="29072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Spring Boot +</a:t>
              </a:r>
            </a:p>
            <a:p>
              <a:pPr algn="ctr"/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MyBatis + SpringMVC</a:t>
              </a:r>
              <a:endParaRPr lang="zh-CN" altLang="en-US" dirty="0"/>
            </a:p>
          </p:txBody>
        </p:sp>
        <p:grpSp>
          <p:nvGrpSpPr>
            <p:cNvPr id="154" name="组合 153"/>
            <p:cNvGrpSpPr/>
            <p:nvPr/>
          </p:nvGrpSpPr>
          <p:grpSpPr>
            <a:xfrm>
              <a:off x="295595" y="765248"/>
              <a:ext cx="11480032" cy="5376957"/>
              <a:chOff x="295595" y="765248"/>
              <a:chExt cx="11480032" cy="5376957"/>
            </a:xfrm>
          </p:grpSpPr>
          <p:sp>
            <p:nvSpPr>
              <p:cNvPr id="64" name="文本框 63"/>
              <p:cNvSpPr txBox="1"/>
              <p:nvPr/>
            </p:nvSpPr>
            <p:spPr>
              <a:xfrm>
                <a:off x="6948606" y="1432025"/>
                <a:ext cx="4827021" cy="4005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PowerDesigner+StarUML+ProcessOn</a:t>
                </a:r>
                <a:endParaRPr lang="zh-CN" altLang="en-US" dirty="0"/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649183" y="765248"/>
                <a:ext cx="4827021" cy="4005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MySql</a:t>
                </a:r>
                <a:endParaRPr lang="zh-CN" altLang="en-US" dirty="0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8850135" y="3547890"/>
                <a:ext cx="2708467" cy="4005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/>
                  <a:t>GitHub+</a:t>
                </a:r>
                <a:r>
                  <a:rPr lang="zh-CN" altLang="en-US" dirty="0" smtClean="0"/>
                  <a:t>码云</a:t>
                </a:r>
                <a:endParaRPr lang="zh-CN" altLang="en-US" dirty="0"/>
              </a:p>
            </p:txBody>
          </p:sp>
          <p:grpSp>
            <p:nvGrpSpPr>
              <p:cNvPr id="153" name="组合 152"/>
              <p:cNvGrpSpPr/>
              <p:nvPr/>
            </p:nvGrpSpPr>
            <p:grpSpPr>
              <a:xfrm>
                <a:off x="295595" y="765248"/>
                <a:ext cx="11078174" cy="5376957"/>
                <a:chOff x="295595" y="765248"/>
                <a:chExt cx="11078174" cy="5376957"/>
              </a:xfrm>
            </p:grpSpPr>
            <p:sp>
              <p:nvSpPr>
                <p:cNvPr id="21" name="矩形 20"/>
                <p:cNvSpPr/>
                <p:nvPr/>
              </p:nvSpPr>
              <p:spPr>
                <a:xfrm>
                  <a:off x="4153205" y="1987903"/>
                  <a:ext cx="3234800" cy="297497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77" name="组合 76"/>
                <p:cNvGrpSpPr/>
                <p:nvPr/>
              </p:nvGrpSpPr>
              <p:grpSpPr>
                <a:xfrm>
                  <a:off x="3534788" y="1239574"/>
                  <a:ext cx="4471637" cy="4471637"/>
                  <a:chOff x="3932766" y="1351286"/>
                  <a:chExt cx="4123279" cy="4123279"/>
                </a:xfrm>
              </p:grpSpPr>
              <p:sp>
                <p:nvSpPr>
                  <p:cNvPr id="37" name="矩形 36"/>
                  <p:cNvSpPr/>
                  <p:nvPr/>
                </p:nvSpPr>
                <p:spPr>
                  <a:xfrm rot="2700000">
                    <a:off x="3932766" y="1351286"/>
                    <a:ext cx="4123279" cy="4123279"/>
                  </a:xfrm>
                  <a:prstGeom prst="rect">
                    <a:avLst/>
                  </a:prstGeom>
                  <a:solidFill>
                    <a:schemeClr val="bg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pic>
                <p:nvPicPr>
                  <p:cNvPr id="76" name="图片 75"/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1581" t="-120" r="29017"/>
                  <a:stretch/>
                </p:blipFill>
                <p:spPr>
                  <a:xfrm>
                    <a:off x="4503005" y="2004895"/>
                    <a:ext cx="3018017" cy="2809713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43" name="文本框 42"/>
                <p:cNvSpPr txBox="1"/>
                <p:nvPr/>
              </p:nvSpPr>
              <p:spPr>
                <a:xfrm>
                  <a:off x="2921099" y="2995009"/>
                  <a:ext cx="1193910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/>
                    <a:t>开发</a:t>
                  </a:r>
                  <a:r>
                    <a:rPr lang="zh-CN" altLang="en-US" dirty="0" smtClean="0"/>
                    <a:t>工具</a:t>
                  </a:r>
                  <a:endParaRPr lang="en-US" altLang="zh-CN" dirty="0" smtClean="0"/>
                </a:p>
                <a:p>
                  <a:endParaRPr lang="en-US" altLang="zh-CN" dirty="0" smtClean="0"/>
                </a:p>
                <a:p>
                  <a:r>
                    <a:rPr lang="zh-CN" altLang="en-US" dirty="0" smtClean="0"/>
                    <a:t>基本框架</a:t>
                  </a:r>
                  <a:endParaRPr lang="zh-CN" altLang="en-US" dirty="0"/>
                </a:p>
              </p:txBody>
            </p:sp>
            <p:sp>
              <p:nvSpPr>
                <p:cNvPr id="114" name="文本框 113"/>
                <p:cNvSpPr txBox="1"/>
                <p:nvPr/>
              </p:nvSpPr>
              <p:spPr>
                <a:xfrm>
                  <a:off x="5152352" y="765248"/>
                  <a:ext cx="1193910" cy="10013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dirty="0" smtClean="0"/>
                    <a:t>数据库</a:t>
                  </a:r>
                  <a:endParaRPr lang="en-US" altLang="zh-CN" dirty="0" smtClean="0"/>
                </a:p>
                <a:p>
                  <a:pPr algn="ctr"/>
                  <a:endParaRPr lang="en-US" altLang="zh-CN" dirty="0" smtClean="0"/>
                </a:p>
                <a:p>
                  <a:pPr algn="ctr"/>
                  <a:r>
                    <a:rPr lang="zh-CN" altLang="en-US" dirty="0" smtClean="0"/>
                    <a:t>设计工具</a:t>
                  </a:r>
                  <a:endParaRPr lang="en-US" altLang="zh-CN" dirty="0" smtClean="0"/>
                </a:p>
              </p:txBody>
            </p:sp>
            <p:sp>
              <p:nvSpPr>
                <p:cNvPr id="115" name="文本框 114"/>
                <p:cNvSpPr txBox="1"/>
                <p:nvPr/>
              </p:nvSpPr>
              <p:spPr>
                <a:xfrm>
                  <a:off x="5111597" y="5140867"/>
                  <a:ext cx="1283668" cy="10013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dirty="0" smtClean="0"/>
                    <a:t>前端语言</a:t>
                  </a:r>
                  <a:endParaRPr lang="en-US" altLang="zh-CN" dirty="0" smtClean="0"/>
                </a:p>
                <a:p>
                  <a:pPr algn="ctr"/>
                  <a:endParaRPr lang="en-US" altLang="zh-CN" dirty="0"/>
                </a:p>
                <a:p>
                  <a:pPr algn="ctr"/>
                  <a:r>
                    <a:rPr lang="zh-CN" altLang="en-US" dirty="0" smtClean="0"/>
                    <a:t>后台语言</a:t>
                  </a:r>
                  <a:endParaRPr lang="zh-CN" altLang="en-US" dirty="0"/>
                </a:p>
              </p:txBody>
            </p:sp>
            <p:sp>
              <p:nvSpPr>
                <p:cNvPr id="116" name="文本框 115"/>
                <p:cNvSpPr txBox="1"/>
                <p:nvPr/>
              </p:nvSpPr>
              <p:spPr>
                <a:xfrm>
                  <a:off x="7388005" y="2963308"/>
                  <a:ext cx="1193910" cy="10013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 smtClean="0"/>
                    <a:t>项目管理</a:t>
                  </a:r>
                  <a:endParaRPr lang="en-US" altLang="zh-CN" dirty="0" smtClean="0"/>
                </a:p>
                <a:p>
                  <a:endParaRPr lang="en-US" altLang="zh-CN" dirty="0" smtClean="0"/>
                </a:p>
                <a:p>
                  <a:r>
                    <a:rPr lang="zh-CN" altLang="en-US" dirty="0"/>
                    <a:t>代码托管</a:t>
                  </a:r>
                </a:p>
              </p:txBody>
            </p:sp>
            <p:cxnSp>
              <p:nvCxnSpPr>
                <p:cNvPr id="117" name="直接连接符 116"/>
                <p:cNvCxnSpPr/>
                <p:nvPr/>
              </p:nvCxnSpPr>
              <p:spPr>
                <a:xfrm>
                  <a:off x="2031944" y="5609456"/>
                  <a:ext cx="3348153" cy="12819"/>
                </a:xfrm>
                <a:prstGeom prst="line">
                  <a:avLst/>
                </a:prstGeom>
                <a:ln>
                  <a:headEnd type="diamond"/>
                  <a:tailEnd type="diamond"/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117"/>
                <p:cNvCxnSpPr/>
                <p:nvPr/>
              </p:nvCxnSpPr>
              <p:spPr>
                <a:xfrm>
                  <a:off x="295595" y="2181439"/>
                  <a:ext cx="2514598" cy="9626"/>
                </a:xfrm>
                <a:prstGeom prst="line">
                  <a:avLst/>
                </a:prstGeom>
                <a:ln>
                  <a:headEnd type="diamond"/>
                  <a:tailEnd type="diamond"/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118"/>
                <p:cNvCxnSpPr/>
                <p:nvPr/>
              </p:nvCxnSpPr>
              <p:spPr>
                <a:xfrm>
                  <a:off x="8199972" y="3456674"/>
                  <a:ext cx="2277084" cy="8718"/>
                </a:xfrm>
                <a:prstGeom prst="line">
                  <a:avLst/>
                </a:prstGeom>
                <a:ln>
                  <a:headEnd type="diamond"/>
                  <a:tailEnd type="diamond"/>
                </a:ln>
              </p:spPr>
              <p:style>
                <a:lnRef idx="3">
                  <a:schemeClr val="accent6"/>
                </a:lnRef>
                <a:fillRef idx="0">
                  <a:schemeClr val="accent6"/>
                </a:fillRef>
                <a:effectRef idx="2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119"/>
                <p:cNvCxnSpPr/>
                <p:nvPr/>
              </p:nvCxnSpPr>
              <p:spPr>
                <a:xfrm>
                  <a:off x="6036338" y="1256249"/>
                  <a:ext cx="5337431" cy="20434"/>
                </a:xfrm>
                <a:prstGeom prst="line">
                  <a:avLst/>
                </a:prstGeom>
                <a:ln>
                  <a:headEnd type="diamond"/>
                  <a:tailEnd type="diamon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sp>
              <p:nvSpPr>
                <p:cNvPr id="124" name="文本框 123"/>
                <p:cNvSpPr txBox="1"/>
                <p:nvPr/>
              </p:nvSpPr>
              <p:spPr>
                <a:xfrm>
                  <a:off x="9062693" y="3005199"/>
                  <a:ext cx="1317715" cy="50066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400" dirty="0" smtClean="0"/>
                    <a:t>Maven</a:t>
                  </a:r>
                  <a:endParaRPr lang="zh-CN" altLang="en-US" sz="2400" dirty="0"/>
                </a:p>
              </p:txBody>
            </p:sp>
            <p:sp>
              <p:nvSpPr>
                <p:cNvPr id="136" name="文本框 135"/>
                <p:cNvSpPr txBox="1"/>
                <p:nvPr/>
              </p:nvSpPr>
              <p:spPr>
                <a:xfrm>
                  <a:off x="2031944" y="5206421"/>
                  <a:ext cx="2190483" cy="40053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/>
                    <a:t>H5+CSS3+JS+ES6</a:t>
                  </a:r>
                  <a:endParaRPr lang="zh-CN" altLang="en-US" dirty="0"/>
                </a:p>
              </p:txBody>
            </p:sp>
            <p:sp>
              <p:nvSpPr>
                <p:cNvPr id="137" name="文本框 136"/>
                <p:cNvSpPr txBox="1"/>
                <p:nvPr/>
              </p:nvSpPr>
              <p:spPr>
                <a:xfrm>
                  <a:off x="2031944" y="5641536"/>
                  <a:ext cx="2190483" cy="40053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dirty="0" smtClean="0"/>
                    <a:t>Java</a:t>
                  </a:r>
                  <a:endParaRPr lang="zh-CN" altLang="en-US" dirty="0"/>
                </a:p>
              </p:txBody>
            </p:sp>
            <p:cxnSp>
              <p:nvCxnSpPr>
                <p:cNvPr id="143" name="直接连接符 142"/>
                <p:cNvCxnSpPr/>
                <p:nvPr/>
              </p:nvCxnSpPr>
              <p:spPr>
                <a:xfrm flipV="1">
                  <a:off x="2824707" y="2199450"/>
                  <a:ext cx="0" cy="1241991"/>
                </a:xfrm>
                <a:prstGeom prst="line">
                  <a:avLst/>
                </a:prstGeom>
                <a:ln>
                  <a:headEnd type="diamond"/>
                  <a:tailEnd type="diamond"/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直接连接符 148"/>
                <p:cNvCxnSpPr/>
                <p:nvPr/>
              </p:nvCxnSpPr>
              <p:spPr>
                <a:xfrm>
                  <a:off x="2824707" y="3449135"/>
                  <a:ext cx="414596" cy="1587"/>
                </a:xfrm>
                <a:prstGeom prst="line">
                  <a:avLst/>
                </a:prstGeom>
                <a:ln>
                  <a:headEnd type="diamond"/>
                  <a:tailEnd type="diamond"/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56823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0523"/>
            <a:ext cx="15506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 smtClean="0"/>
              <a:t>PART 3 </a:t>
            </a:r>
            <a:r>
              <a:rPr lang="zh-CN" altLang="en-US" sz="1400" b="1" dirty="0" smtClean="0"/>
              <a:t>开发技术</a:t>
            </a:r>
            <a:endParaRPr lang="zh-CN" altLang="en-US" sz="1400" b="1" dirty="0"/>
          </a:p>
        </p:txBody>
      </p:sp>
      <p:sp>
        <p:nvSpPr>
          <p:cNvPr id="3" name="椭圆 2"/>
          <p:cNvSpPr/>
          <p:nvPr/>
        </p:nvSpPr>
        <p:spPr>
          <a:xfrm>
            <a:off x="1822608" y="157740"/>
            <a:ext cx="130917" cy="113341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grpSp>
        <p:nvGrpSpPr>
          <p:cNvPr id="53" name="组合 52"/>
          <p:cNvGrpSpPr/>
          <p:nvPr/>
        </p:nvGrpSpPr>
        <p:grpSpPr>
          <a:xfrm>
            <a:off x="3016473" y="1364109"/>
            <a:ext cx="3213416" cy="3899697"/>
            <a:chOff x="3016473" y="1364109"/>
            <a:chExt cx="3213416" cy="3899697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/>
            <a:srcRect l="68830" t="39363" r="20020" b="39553"/>
            <a:stretch/>
          </p:blipFill>
          <p:spPr>
            <a:xfrm>
              <a:off x="3016473" y="1364109"/>
              <a:ext cx="3213416" cy="3213416"/>
            </a:xfrm>
            <a:prstGeom prst="ellipse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4002539" y="4740586"/>
              <a:ext cx="129695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/>
                <a:t>Spring</a:t>
              </a:r>
              <a:endParaRPr lang="zh-CN" altLang="en-US" sz="2800" b="1" dirty="0"/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017" r="52" b="26013"/>
            <a:stretch/>
          </p:blipFill>
          <p:spPr>
            <a:xfrm>
              <a:off x="3645868" y="2306128"/>
              <a:ext cx="2010301" cy="1206191"/>
            </a:xfrm>
            <a:prstGeom prst="rect">
              <a:avLst/>
            </a:prstGeom>
          </p:spPr>
        </p:pic>
      </p:grpSp>
      <p:grpSp>
        <p:nvGrpSpPr>
          <p:cNvPr id="54" name="组合 53"/>
          <p:cNvGrpSpPr/>
          <p:nvPr/>
        </p:nvGrpSpPr>
        <p:grpSpPr>
          <a:xfrm>
            <a:off x="8607958" y="1364109"/>
            <a:ext cx="3213416" cy="3894953"/>
            <a:chOff x="8607958" y="1364109"/>
            <a:chExt cx="3213416" cy="3894953"/>
          </a:xfrm>
        </p:grpSpPr>
        <p:sp>
          <p:nvSpPr>
            <p:cNvPr id="10" name="矩形 9"/>
            <p:cNvSpPr/>
            <p:nvPr/>
          </p:nvSpPr>
          <p:spPr>
            <a:xfrm>
              <a:off x="9111735" y="4735842"/>
              <a:ext cx="220586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/>
                <a:t>Spring Boot</a:t>
              </a:r>
              <a:endParaRPr lang="zh-CN" altLang="en-US" sz="2800" b="1" dirty="0"/>
            </a:p>
          </p:txBody>
        </p:sp>
        <p:pic>
          <p:nvPicPr>
            <p:cNvPr id="40" name="图片 39"/>
            <p:cNvPicPr>
              <a:picLocks noChangeAspect="1"/>
            </p:cNvPicPr>
            <p:nvPr/>
          </p:nvPicPr>
          <p:blipFill rotWithShape="1">
            <a:blip r:embed="rId3"/>
            <a:srcRect l="68830" t="39363" r="20020" b="39553"/>
            <a:stretch/>
          </p:blipFill>
          <p:spPr>
            <a:xfrm>
              <a:off x="8607958" y="1364109"/>
              <a:ext cx="3213416" cy="3213416"/>
            </a:xfrm>
            <a:prstGeom prst="ellipse">
              <a:avLst/>
            </a:prstGeom>
          </p:spPr>
        </p:pic>
        <p:pic>
          <p:nvPicPr>
            <p:cNvPr id="42" name="图片 41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18" b="6179"/>
            <a:stretch/>
          </p:blipFill>
          <p:spPr>
            <a:xfrm>
              <a:off x="9358218" y="2222256"/>
              <a:ext cx="1712897" cy="1497123"/>
            </a:xfrm>
            <a:prstGeom prst="rect">
              <a:avLst/>
            </a:prstGeom>
          </p:spPr>
        </p:pic>
      </p:grpSp>
      <p:grpSp>
        <p:nvGrpSpPr>
          <p:cNvPr id="49" name="组合 48"/>
          <p:cNvGrpSpPr/>
          <p:nvPr/>
        </p:nvGrpSpPr>
        <p:grpSpPr>
          <a:xfrm>
            <a:off x="6460002" y="2601147"/>
            <a:ext cx="1917842" cy="616151"/>
            <a:chOff x="4840918" y="2172269"/>
            <a:chExt cx="1917842" cy="616151"/>
          </a:xfrm>
        </p:grpSpPr>
        <p:sp>
          <p:nvSpPr>
            <p:cNvPr id="45" name="燕尾形 44"/>
            <p:cNvSpPr/>
            <p:nvPr/>
          </p:nvSpPr>
          <p:spPr>
            <a:xfrm>
              <a:off x="4840918" y="2179364"/>
              <a:ext cx="682388" cy="609055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6" name="燕尾形 45"/>
            <p:cNvSpPr/>
            <p:nvPr/>
          </p:nvSpPr>
          <p:spPr>
            <a:xfrm>
              <a:off x="5458645" y="2172269"/>
              <a:ext cx="682388" cy="609055"/>
            </a:xfrm>
            <a:prstGeom prst="chevron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6076372" y="2179365"/>
              <a:ext cx="682388" cy="609055"/>
            </a:xfrm>
            <a:prstGeom prst="chevr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6430167" y="500030"/>
            <a:ext cx="1977511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目的：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便于开发</a:t>
            </a:r>
            <a:endParaRPr lang="en-US" altLang="zh-CN" sz="16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便于维护</a:t>
            </a:r>
            <a:endParaRPr lang="en-US" altLang="zh-CN" sz="16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便于多人协作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344511" y="3940950"/>
            <a:ext cx="226344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优点：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简单易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用</a:t>
            </a:r>
            <a:endParaRPr lang="en-US" altLang="zh-CN" sz="16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简化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JavaBean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配置</a:t>
            </a:r>
            <a:endParaRPr lang="en-US" altLang="zh-CN" sz="16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通过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依赖自动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配置</a:t>
            </a:r>
            <a:endParaRPr lang="en-US" altLang="zh-CN" sz="1600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69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</p:bldLst>
  </p:timing>
</p:sld>
</file>

<file path=ppt/theme/theme1.xml><?xml version="1.0" encoding="utf-8"?>
<a:theme xmlns:a="http://schemas.openxmlformats.org/drawingml/2006/main" name="清风素材 https://12sc.taobao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6">
      <a:majorFont>
        <a:latin typeface="Segoe UI"/>
        <a:ea typeface="宋体"/>
        <a:cs typeface=""/>
      </a:majorFont>
      <a:minorFont>
        <a:latin typeface="Segoe UI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754</TotalTime>
  <Words>525</Words>
  <Application>Microsoft Office PowerPoint</Application>
  <PresentationFormat>宽屏</PresentationFormat>
  <Paragraphs>149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宋体</vt:lpstr>
      <vt:lpstr>微软雅黑</vt:lpstr>
      <vt:lpstr>Arial</vt:lpstr>
      <vt:lpstr>Calibri</vt:lpstr>
      <vt:lpstr>Segoe UI</vt:lpstr>
      <vt:lpstr>Segoe UI Light</vt:lpstr>
      <vt:lpstr>清风素材 https://12sc.taobao.com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12sc.taobao.com</dc:subject>
  <dc:creator>清风素材; 12sc.taobao.com</dc:creator>
  <cp:keywords>12sc.taobao.com</cp:keywords>
  <dc:description>12sc.taobao.com</dc:description>
  <cp:lastModifiedBy>牛浩轩</cp:lastModifiedBy>
  <cp:revision>97</cp:revision>
  <dcterms:created xsi:type="dcterms:W3CDTF">2015-08-18T02:51:41Z</dcterms:created>
  <dcterms:modified xsi:type="dcterms:W3CDTF">2017-05-15T01:53:52Z</dcterms:modified>
  <cp:category>12sc.taobao.com</cp:category>
  <cp:contentStatus>12sc.taobao.com</cp:contentStatus>
</cp:coreProperties>
</file>

<file path=docProps/thumbnail.jpeg>
</file>